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11"/>
  </p:notesMasterIdLst>
  <p:handoutMasterIdLst>
    <p:handoutMasterId r:id="rId12"/>
  </p:handoutMasterIdLst>
  <p:sldIdLst>
    <p:sldId id="403" r:id="rId2"/>
    <p:sldId id="435" r:id="rId3"/>
    <p:sldId id="476" r:id="rId4"/>
    <p:sldId id="475" r:id="rId5"/>
    <p:sldId id="472" r:id="rId6"/>
    <p:sldId id="473" r:id="rId7"/>
    <p:sldId id="474" r:id="rId8"/>
    <p:sldId id="477" r:id="rId9"/>
    <p:sldId id="478" r:id="rId10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CCECFF"/>
    <a:srgbClr val="99CCFF"/>
    <a:srgbClr val="E95C0C"/>
    <a:srgbClr val="0088CF"/>
    <a:srgbClr val="E30609"/>
    <a:srgbClr val="0000FF"/>
    <a:srgbClr val="00A6B7"/>
    <a:srgbClr val="9D9D9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382" autoAdjust="0"/>
    <p:restoredTop sz="96932" autoAdjust="0"/>
  </p:normalViewPr>
  <p:slideViewPr>
    <p:cSldViewPr>
      <p:cViewPr varScale="1">
        <p:scale>
          <a:sx n="74" d="100"/>
          <a:sy n="74" d="100"/>
        </p:scale>
        <p:origin x="-10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BBBB7FA-BDF0-40DC-A242-28370283B61A}" type="datetimeFigureOut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D7489834-7C18-4FDA-8B75-05B53EFC45B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0819" tIns="45409" rIns="90819" bIns="4540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0819" tIns="45409" rIns="90819" bIns="4540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01EB55-E840-404D-8D52-1AC513AB8F05}" type="datetimeFigureOut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19" tIns="45409" rIns="90819" bIns="4540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0819" tIns="45409" rIns="90819" bIns="45409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0819" tIns="45409" rIns="90819" bIns="4540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0819" tIns="45409" rIns="90819" bIns="4540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BB9C4DFC-3D2E-45FF-BF8C-18E72CA0B73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5CDF18D-40C0-4265-AF0F-5DF22AD234FB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1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E44013E-8194-451E-9130-D4971E56EA8F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2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5ED7A0-4E80-453E-A3DD-6B8D97636C58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4895C87-B481-4295-A776-155113E8E5FA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4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AB556B4-C9B7-489B-98D6-67BE4648C330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5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22227B7-1892-4F57-A3D3-68EA6B10043D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6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317F6F8-53E3-4CA2-A590-908C85C3653A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7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2F1A070-FB2C-4840-971A-F4D7FD7EAB12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8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6331AA0-E93D-40C2-9672-5AF0BF53CAAC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9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344FA-E7A6-4016-A7B5-8C349E1AB1CB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26D13-C09D-4887-A802-9791EF2FF3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52928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3C059-C721-413A-8DDC-F5A76249F9EB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66F37-D496-4969-994E-87A14EAB46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24382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A2B6C-2195-4EF9-B58E-CE271B5C71EE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102BB-C6AF-47A7-9877-9048E0397D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99469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D0520-1395-4248-97A0-D2703E77F751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8CF6D-BDCD-4174-BAE1-545DD28294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62195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7EE3D-17D3-4F28-A643-E55E21427E4C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EF075-E8B4-421E-A78A-6131F44888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81481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FACA6-5ABC-462D-9FFF-A3AA790BCA12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E5966-C268-40C0-81CA-E6A452FBDF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77065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F70-0DE1-4CF7-A3CF-58D6D3601752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642CE-A5AE-4A11-BEC6-02826341F5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566937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CF2A9-E990-4365-9CA9-883AB6A5B80A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E2A3C-7D9A-46D2-B4B1-C663F768207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4372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8B035-0CA4-4FD6-A365-10525B00E4F7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B2D17-6C9A-4481-93EC-DDA0F25598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1672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7F882-D951-40B2-9160-7F5446498B2D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D1BF6-FC16-48AA-9849-A44C5D586B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13021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BB173-1FA6-4D08-BBCD-11A992383473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21B58-3104-4DAB-B399-9B869CFEBA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88895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A721CDC-AAC4-49C8-B9DA-91E8B2F6B79F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F6BF2F0-2D92-4D95-BF2F-7FB490D780A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vk.com/photo-167102621_456239109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vk.com/photo-167102621_456239129" TargetMode="External"/><Relationship Id="rId11" Type="http://schemas.openxmlformats.org/officeDocument/2006/relationships/image" Target="../media/image13.jpeg"/><Relationship Id="rId5" Type="http://schemas.openxmlformats.org/officeDocument/2006/relationships/image" Target="../media/image10.jpeg"/><Relationship Id="rId10" Type="http://schemas.openxmlformats.org/officeDocument/2006/relationships/hyperlink" Target="https://vk.com/photo-167102621_456239130" TargetMode="External"/><Relationship Id="rId4" Type="http://schemas.openxmlformats.org/officeDocument/2006/relationships/hyperlink" Target="https://vk.com/photo-167102621_456239110" TargetMode="External"/><Relationship Id="rId9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 rot="5400000">
            <a:off x="1143000" y="-1121627"/>
            <a:ext cx="6858000" cy="9144000"/>
          </a:xfrm>
          <a:prstGeom prst="rect">
            <a:avLst/>
          </a:prstGeom>
          <a:gradFill>
            <a:gsLst>
              <a:gs pos="53000">
                <a:srgbClr val="E95C0C">
                  <a:alpha val="20000"/>
                </a:srgbClr>
              </a:gs>
              <a:gs pos="0">
                <a:srgbClr val="E95C0C"/>
              </a:gs>
              <a:gs pos="100000">
                <a:srgbClr val="E95C0C"/>
              </a:gs>
            </a:gsLst>
            <a:lin ang="16200000" scaled="0"/>
          </a:gra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Arial Narrow" panose="020B0606020202030204" pitchFamily="34" charset="0"/>
              </a:rPr>
              <a:t>  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0" y="10994"/>
            <a:ext cx="9144000" cy="6858001"/>
          </a:xfrm>
          <a:prstGeom prst="rect">
            <a:avLst/>
          </a:prstGeom>
          <a:gradFill>
            <a:gsLst>
              <a:gs pos="50000">
                <a:srgbClr val="E95C0C">
                  <a:alpha val="50000"/>
                </a:srgbClr>
              </a:gs>
              <a:gs pos="0">
                <a:srgbClr val="E95C0C"/>
              </a:gs>
              <a:gs pos="100000">
                <a:srgbClr val="E95C0C"/>
              </a:gs>
            </a:gsLst>
            <a:lin ang="16200000" scaled="0"/>
          </a:gra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Arial Narrow" panose="020B0606020202030204" pitchFamily="34" charset="0"/>
              </a:rPr>
              <a:t>   </a:t>
            </a:r>
          </a:p>
        </p:txBody>
      </p:sp>
      <p:sp>
        <p:nvSpPr>
          <p:cNvPr id="89" name="Скругленный прямоугольник 4"/>
          <p:cNvSpPr/>
          <p:nvPr/>
        </p:nvSpPr>
        <p:spPr>
          <a:xfrm>
            <a:off x="251520" y="980727"/>
            <a:ext cx="8308760" cy="190534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8580" tIns="68580" rIns="68580" bIns="68580" spcCol="1270" anchor="ctr"/>
          <a:lstStyle/>
          <a:p>
            <a:pPr defTabSz="800100" eaLnBrk="1" fontAlgn="auto" hangingPunct="1">
              <a:spcAft>
                <a:spcPts val="0"/>
              </a:spcAft>
              <a:defRPr/>
            </a:pP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7" name="Номер слайда 49"/>
          <p:cNvSpPr>
            <a:spLocks noGrp="1"/>
          </p:cNvSpPr>
          <p:nvPr>
            <p:ph type="sldNum" sz="quarter" idx="12"/>
          </p:nvPr>
        </p:nvSpPr>
        <p:spPr bwMode="auto">
          <a:xfrm>
            <a:off x="8720138" y="6524625"/>
            <a:ext cx="531812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7BF2D99-C5F3-42F6-B04E-102C7F719E59}" type="slidenum">
              <a:rPr lang="ru-RU" altLang="ru-RU">
                <a:solidFill>
                  <a:srgbClr val="7F7F7F"/>
                </a:solidFill>
                <a:latin typeface="Trebuchet MS" panose="020B0603020202020204" pitchFamily="34" charset="0"/>
              </a:rPr>
              <a:pPr/>
              <a:t>1</a:t>
            </a:fld>
            <a:endParaRPr lang="ru-RU" altLang="ru-RU">
              <a:solidFill>
                <a:srgbClr val="7F7F7F"/>
              </a:solidFill>
              <a:latin typeface="Trebuchet MS" panose="020B0603020202020204" pitchFamily="34" charset="0"/>
            </a:endParaRPr>
          </a:p>
        </p:txBody>
      </p:sp>
      <p:sp>
        <p:nvSpPr>
          <p:cNvPr id="567" name="TextBox 566"/>
          <p:cNvSpPr txBox="1"/>
          <p:nvPr/>
        </p:nvSpPr>
        <p:spPr>
          <a:xfrm>
            <a:off x="585788" y="6313488"/>
            <a:ext cx="7921625" cy="30797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toSans Bold" panose="02000803000000000000" pitchFamily="50" charset="0"/>
              </a:rPr>
              <a:t>01 сентября 2018 года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toSans Bold" panose="02000803000000000000" pitchFamily="50" charset="0"/>
            </a:endParaRPr>
          </a:p>
        </p:txBody>
      </p:sp>
      <p:sp>
        <p:nvSpPr>
          <p:cNvPr id="568" name="Заголовок 1"/>
          <p:cNvSpPr txBox="1">
            <a:spLocks/>
          </p:cNvSpPr>
          <p:nvPr/>
        </p:nvSpPr>
        <p:spPr>
          <a:xfrm>
            <a:off x="95250" y="2217738"/>
            <a:ext cx="8901113" cy="25923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142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algn="ctr" eaLnBrk="1" hangingPunct="1">
              <a:defRPr/>
            </a:pPr>
            <a:r>
              <a:rPr lang="ru-RU" altLang="ru-RU" sz="24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ОТЧЕТ</a:t>
            </a:r>
          </a:p>
          <a:p>
            <a:pPr marL="0" algn="ctr" eaLnBrk="1" hangingPunct="1">
              <a:defRPr/>
            </a:pPr>
            <a:r>
              <a:rPr lang="ru-RU" altLang="ru-RU" sz="24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 выполнении работ</a:t>
            </a:r>
            <a:endParaRPr lang="ru-RU" altLang="ru-RU" sz="2400" b="1" cap="all" dirty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algn="ctr" eaLnBrk="1" hangingPunct="1">
              <a:defRPr/>
            </a:pPr>
            <a:r>
              <a:rPr lang="ru-RU" altLang="ru-RU" sz="24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 благоустройству общественной</a:t>
            </a:r>
          </a:p>
          <a:p>
            <a:pPr marL="0" algn="ctr" eaLnBrk="1" hangingPunct="1">
              <a:defRPr/>
            </a:pPr>
            <a:r>
              <a:rPr lang="ru-RU" altLang="ru-RU" sz="24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Территории  По адресу</a:t>
            </a:r>
            <a:r>
              <a:rPr lang="en-US" altLang="ru-RU" sz="24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</a:p>
          <a:p>
            <a:pPr marL="0" algn="ctr" eaLnBrk="1" hangingPunct="1">
              <a:defRPr/>
            </a:pPr>
            <a:r>
              <a:rPr lang="ru-RU" altLang="ru-RU" sz="24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Архангельская область    Вельский район </a:t>
            </a:r>
          </a:p>
          <a:p>
            <a:pPr marL="0" algn="ctr" eaLnBrk="1" hangingPunct="1">
              <a:defRPr/>
            </a:pPr>
            <a:r>
              <a:rPr lang="ru-RU" altLang="ru-RU" sz="24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Село Благовещенское улица  центральная</a:t>
            </a:r>
            <a:endParaRPr lang="ru-RU" altLang="ru-RU" sz="2400" b="1" cap="all" dirty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altLang="ru-RU" sz="2400" b="1" dirty="0" smtClean="0">
                <a:solidFill>
                  <a:schemeClr val="bg1"/>
                </a:solidFill>
                <a:latin typeface="LetoSans Bold" panose="02000803000000000000" pitchFamily="50" charset="0"/>
              </a:rPr>
              <a:t> </a:t>
            </a:r>
          </a:p>
        </p:txBody>
      </p:sp>
      <p:pic>
        <p:nvPicPr>
          <p:cNvPr id="2060" name="Рисунок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569075" y="115888"/>
            <a:ext cx="2282825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Рисунок 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28600" y="161925"/>
            <a:ext cx="22288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84200" y="6046788"/>
            <a:ext cx="7921625" cy="30797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toSans Bold" panose="02000803000000000000" pitchFamily="50" charset="0"/>
              </a:rPr>
              <a:t>Муниципальное образование «Вельский муниципальный район»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toSans Bold" panose="02000803000000000000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075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076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077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3670 w 10692130"/>
              <a:gd name="T3" fmla="*/ 0 h 7560309"/>
              <a:gd name="T4" fmla="*/ 3670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8650" y="0"/>
            <a:ext cx="78867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благоустройство общественной территории </a:t>
            </a:r>
            <a:r>
              <a:rPr lang="en-US" sz="1600" dirty="0" smtClean="0">
                <a:latin typeface="LetoSans Bold" panose="02000803000000000000" pitchFamily="50" charset="0"/>
              </a:rPr>
              <a:t/>
            </a:r>
            <a:br>
              <a:rPr lang="en-US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по адресу</a:t>
            </a:r>
            <a:r>
              <a:rPr lang="en-US" sz="1600" dirty="0" smtClean="0">
                <a:latin typeface="LetoSans Bold" panose="02000803000000000000" pitchFamily="50" charset="0"/>
              </a:rPr>
              <a:t>: </a:t>
            </a:r>
            <a:r>
              <a:rPr lang="ru-RU" sz="1600" dirty="0" smtClean="0">
                <a:latin typeface="LetoSans Bold" panose="02000803000000000000" pitchFamily="50" charset="0"/>
              </a:rPr>
              <a:t>Архангельская область Вельский район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Село Благовещенское улица Центральная</a:t>
            </a:r>
            <a:endParaRPr lang="ru-RU" sz="1600" dirty="0">
              <a:latin typeface="LetoSans Bold" panose="02000803000000000000" pitchFamily="50" charset="0"/>
            </a:endParaRPr>
          </a:p>
        </p:txBody>
      </p:sp>
      <p:sp>
        <p:nvSpPr>
          <p:cNvPr id="3079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3080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288" y="981075"/>
            <a:ext cx="8280400" cy="5040313"/>
          </a:xfrm>
          <a:prstGeom prst="rect">
            <a:avLst/>
          </a:prstGeom>
          <a:ln>
            <a:solidFill>
              <a:srgbClr val="E95C0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82" name="TextBox 2"/>
          <p:cNvSpPr txBox="1">
            <a:spLocks noChangeArrowheads="1"/>
          </p:cNvSpPr>
          <p:nvPr/>
        </p:nvSpPr>
        <p:spPr bwMode="auto">
          <a:xfrm>
            <a:off x="460375" y="981075"/>
            <a:ext cx="8288338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>Основание для выполнения работ</a:t>
            </a:r>
            <a:r>
              <a:rPr lang="en-US" altLang="ru-RU"/>
              <a:t>:</a:t>
            </a:r>
            <a:endParaRPr lang="ru-RU" altLang="ru-RU"/>
          </a:p>
          <a:p>
            <a:r>
              <a:rPr lang="ru-RU" altLang="ru-RU"/>
              <a:t>Муниципальный контракт</a:t>
            </a:r>
            <a:r>
              <a:rPr lang="en-US" altLang="ru-RU"/>
              <a:t>:</a:t>
            </a:r>
            <a:r>
              <a:rPr lang="ru-RU" altLang="ru-RU"/>
              <a:t> от 18.06.2018 № 0124300001318000003-0226898-01.</a:t>
            </a:r>
          </a:p>
          <a:p>
            <a:endParaRPr lang="en-US" altLang="ru-RU"/>
          </a:p>
          <a:p>
            <a:r>
              <a:rPr lang="ru-RU" altLang="ru-RU"/>
              <a:t>Заказчик</a:t>
            </a:r>
            <a:r>
              <a:rPr lang="en-US" altLang="ru-RU"/>
              <a:t>:</a:t>
            </a:r>
            <a:r>
              <a:rPr lang="ru-RU" altLang="ru-RU"/>
              <a:t> Администрация МО «Благовещенское»</a:t>
            </a:r>
          </a:p>
          <a:p>
            <a:r>
              <a:rPr lang="ru-RU" altLang="ru-RU"/>
              <a:t>(ИНН 2907010910)</a:t>
            </a:r>
          </a:p>
          <a:p>
            <a:r>
              <a:rPr lang="ru-RU" altLang="ru-RU"/>
              <a:t>Руководитель заказчика</a:t>
            </a:r>
            <a:r>
              <a:rPr lang="en-US" altLang="ru-RU"/>
              <a:t>: </a:t>
            </a:r>
            <a:r>
              <a:rPr lang="ru-RU" altLang="ru-RU"/>
              <a:t>Мартюшова Нина Евгеньевна, глава МО «Благовещенское», 8(81836) 6</a:t>
            </a:r>
            <a:r>
              <a:rPr lang="en-US" altLang="ru-RU"/>
              <a:t>-</a:t>
            </a:r>
            <a:r>
              <a:rPr lang="ru-RU" altLang="ru-RU"/>
              <a:t>45-61, </a:t>
            </a:r>
            <a:r>
              <a:rPr lang="en-US" altLang="ru-RU"/>
              <a:t>moblagov@mail.ru</a:t>
            </a:r>
          </a:p>
          <a:p>
            <a:r>
              <a:rPr lang="ru-RU" altLang="ru-RU"/>
              <a:t>Контактное лицо заказчика</a:t>
            </a:r>
            <a:r>
              <a:rPr lang="en-US" altLang="ru-RU"/>
              <a:t>:</a:t>
            </a:r>
            <a:r>
              <a:rPr lang="ru-RU" altLang="ru-RU"/>
              <a:t>, Мартюшова Нина Евгеньевна, глава МО «Благовещенское», 8(81836) 6</a:t>
            </a:r>
            <a:r>
              <a:rPr lang="en-US" altLang="ru-RU"/>
              <a:t>-</a:t>
            </a:r>
            <a:r>
              <a:rPr lang="ru-RU" altLang="ru-RU"/>
              <a:t>45-61, </a:t>
            </a:r>
            <a:r>
              <a:rPr lang="en-US" altLang="ru-RU"/>
              <a:t>moblagov@mail.ru</a:t>
            </a:r>
            <a:endParaRPr lang="ru-RU" altLang="ru-RU"/>
          </a:p>
          <a:p>
            <a:endParaRPr lang="en-US" altLang="ru-RU"/>
          </a:p>
          <a:p>
            <a:r>
              <a:rPr lang="ru-RU" altLang="ru-RU"/>
              <a:t>Подрядная организация</a:t>
            </a:r>
            <a:r>
              <a:rPr lang="en-US" altLang="ru-RU"/>
              <a:t>:</a:t>
            </a:r>
            <a:r>
              <a:rPr lang="ru-RU" altLang="ru-RU"/>
              <a:t> ООО «Дорожно-мостовая компания»</a:t>
            </a:r>
            <a:r>
              <a:rPr lang="en-US" altLang="ru-RU"/>
              <a:t> </a:t>
            </a:r>
            <a:r>
              <a:rPr lang="ru-RU" altLang="ru-RU"/>
              <a:t>(ИНН 2901202253)</a:t>
            </a:r>
            <a:endParaRPr lang="en-US" altLang="ru-RU"/>
          </a:p>
          <a:p>
            <a:r>
              <a:rPr lang="ru-RU" altLang="ru-RU"/>
              <a:t>Руководитель подрядчика</a:t>
            </a:r>
            <a:r>
              <a:rPr lang="en-US" altLang="ru-RU"/>
              <a:t>:</a:t>
            </a:r>
            <a:r>
              <a:rPr lang="ru-RU" altLang="ru-RU"/>
              <a:t> Гурин Василий Сергеевич, директор, </a:t>
            </a:r>
            <a:r>
              <a:rPr lang="en-US" altLang="ru-RU"/>
              <a:t>8 (8182)</a:t>
            </a:r>
            <a:r>
              <a:rPr lang="ru-RU" altLang="ru-RU"/>
              <a:t>27-57-02,</a:t>
            </a:r>
            <a:r>
              <a:rPr lang="en-US" altLang="ru-RU"/>
              <a:t> dmk29@inbox.ru</a:t>
            </a:r>
          </a:p>
          <a:p>
            <a:r>
              <a:rPr lang="ru-RU" altLang="ru-RU"/>
              <a:t>Контактное лицо подрядчика</a:t>
            </a:r>
            <a:r>
              <a:rPr lang="en-US" altLang="ru-RU"/>
              <a:t>:</a:t>
            </a:r>
            <a:r>
              <a:rPr lang="ru-RU" altLang="ru-RU"/>
              <a:t> Юркин Александр Сергеевич, мастер, </a:t>
            </a:r>
          </a:p>
          <a:p>
            <a:r>
              <a:rPr lang="ru-RU" altLang="ru-RU"/>
              <a:t>8911-553-31-05</a:t>
            </a:r>
            <a:endParaRPr lang="en-US" altLang="ru-RU"/>
          </a:p>
          <a:p>
            <a:r>
              <a:rPr lang="ru-RU" altLang="ru-RU"/>
              <a:t>Сроки выполнения работ</a:t>
            </a:r>
            <a:r>
              <a:rPr lang="en-US" altLang="ru-RU"/>
              <a:t>:</a:t>
            </a:r>
          </a:p>
          <a:p>
            <a:r>
              <a:rPr lang="ru-RU" altLang="ru-RU"/>
              <a:t>Начало – 18.06.2018.</a:t>
            </a:r>
          </a:p>
          <a:p>
            <a:r>
              <a:rPr lang="ru-RU" altLang="ru-RU"/>
              <a:t>Окончание – 31.08.2018.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099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100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101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3670 w 10692130"/>
              <a:gd name="T3" fmla="*/ 0 h 7560309"/>
              <a:gd name="T4" fmla="*/ 3670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8650" y="0"/>
            <a:ext cx="78867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благоустройство общественной территории по адресу</a:t>
            </a:r>
            <a:r>
              <a:rPr lang="en-US" sz="1600" dirty="0" smtClean="0">
                <a:latin typeface="LetoSans Bold" panose="02000803000000000000" pitchFamily="50" charset="0"/>
              </a:rPr>
              <a:t>:</a:t>
            </a:r>
            <a:r>
              <a:rPr lang="ru-RU" sz="1600" dirty="0" smtClean="0">
                <a:latin typeface="LetoSans Bold" panose="02000803000000000000" pitchFamily="50" charset="0"/>
              </a:rPr>
              <a:t>Архангельская область Вельский район Село Благовещенское улица Центральная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(График производства работ) </a:t>
            </a:r>
            <a:endParaRPr lang="ru-RU" sz="1600" dirty="0">
              <a:latin typeface="LetoSans Bold" panose="02000803000000000000" pitchFamily="50" charset="0"/>
            </a:endParaRPr>
          </a:p>
        </p:txBody>
      </p:sp>
      <p:sp>
        <p:nvSpPr>
          <p:cNvPr id="4103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410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1800" y="981075"/>
            <a:ext cx="8280400" cy="5040313"/>
          </a:xfrm>
          <a:prstGeom prst="rect">
            <a:avLst/>
          </a:prstGeom>
          <a:ln>
            <a:solidFill>
              <a:srgbClr val="E95C0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106" name="Picture 13" descr="C:\Users\Admin\Desktop\график Благовоещенское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68313" y="981075"/>
            <a:ext cx="8135937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123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124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125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3670 w 10692130"/>
              <a:gd name="T3" fmla="*/ 0 h 7560309"/>
              <a:gd name="T4" fmla="*/ 3670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8650" y="0"/>
            <a:ext cx="78867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Дизайн-проект благоустройства общественной территории </a:t>
            </a:r>
            <a:r>
              <a:rPr lang="en-US" sz="1600" dirty="0" smtClean="0">
                <a:latin typeface="LetoSans Bold" panose="02000803000000000000" pitchFamily="50" charset="0"/>
              </a:rPr>
              <a:t/>
            </a:r>
            <a:br>
              <a:rPr lang="en-US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по адресу</a:t>
            </a:r>
            <a:r>
              <a:rPr lang="en-US" sz="1600" dirty="0" smtClean="0">
                <a:latin typeface="LetoSans Bold" panose="02000803000000000000" pitchFamily="50" charset="0"/>
              </a:rPr>
              <a:t>: </a:t>
            </a:r>
            <a:r>
              <a:rPr lang="ru-RU" sz="1600" dirty="0" smtClean="0">
                <a:latin typeface="LetoSans Bold" panose="02000803000000000000" pitchFamily="50" charset="0"/>
              </a:rPr>
              <a:t>Архангельская область Вельский район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Село Благовещенское улица Центральная</a:t>
            </a:r>
            <a:endParaRPr lang="ru-RU" sz="1600" dirty="0">
              <a:latin typeface="LetoSans Bold" panose="02000803000000000000" pitchFamily="50" charset="0"/>
            </a:endParaRPr>
          </a:p>
        </p:txBody>
      </p:sp>
      <p:sp>
        <p:nvSpPr>
          <p:cNvPr id="5127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5128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1800" y="981075"/>
            <a:ext cx="8280400" cy="5040313"/>
          </a:xfrm>
          <a:prstGeom prst="rect">
            <a:avLst/>
          </a:prstGeom>
          <a:ln>
            <a:solidFill>
              <a:srgbClr val="E95C0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130" name="Рисунок 10" descr="X:\городская среда\2018-22\ФКГС - 2018 год\Дизайн проекты\2 МО Благовещенское\2 МО Благовещенское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68313" y="1052513"/>
            <a:ext cx="8207375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147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148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149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3670 w 10692130"/>
              <a:gd name="T3" fmla="*/ 0 h 7560309"/>
              <a:gd name="T4" fmla="*/ 3670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8650" y="0"/>
            <a:ext cx="78867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Перечень работ по благоустройству общественной территории </a:t>
            </a:r>
            <a:r>
              <a:rPr lang="en-US" sz="1600" dirty="0" smtClean="0">
                <a:latin typeface="LetoSans Bold" panose="02000803000000000000" pitchFamily="50" charset="0"/>
              </a:rPr>
              <a:t/>
            </a:r>
            <a:br>
              <a:rPr lang="en-US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по адресу</a:t>
            </a:r>
            <a:r>
              <a:rPr lang="en-US" sz="1600" dirty="0" smtClean="0">
                <a:latin typeface="LetoSans Bold" panose="02000803000000000000" pitchFamily="50" charset="0"/>
              </a:rPr>
              <a:t>: </a:t>
            </a:r>
            <a:r>
              <a:rPr lang="ru-RU" sz="1600" dirty="0" smtClean="0">
                <a:latin typeface="LetoSans Bold" panose="02000803000000000000" pitchFamily="50" charset="0"/>
              </a:rPr>
              <a:t>Архангельская область Вельский район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Село Благовещенское улица Центральная</a:t>
            </a:r>
            <a:endParaRPr lang="ru-RU" sz="1600" dirty="0">
              <a:latin typeface="LetoSans Bold" panose="02000803000000000000" pitchFamily="50" charset="0"/>
            </a:endParaRPr>
          </a:p>
        </p:txBody>
      </p:sp>
      <p:sp>
        <p:nvSpPr>
          <p:cNvPr id="6151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6152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3550" y="976313"/>
          <a:ext cx="8285163" cy="5116509"/>
        </p:xfrm>
        <a:graphic>
          <a:graphicData uri="http://schemas.openxmlformats.org/drawingml/2006/table">
            <a:tbl>
              <a:tblPr/>
              <a:tblGrid>
                <a:gridCol w="16531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319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748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№ п/п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Виды работ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1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Установка бортовых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камней бетонных: при цементобетонных покрытиях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1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Устройство подстилающих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 выравнивающих слоев оснований: из песка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1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Устройство покрытий из тротуарной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плитки, количество плитки при укладке ев 1 кв.м. 40 шт.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1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Подсыпка почвы под цветники толщиной слоя насыпки 20 см.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1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Посадка цветов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 клумбы, рабатки и вазы-цветочницы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1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Подготовка стандартных посадочных мест для однорядной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живой изгороди вручную: с добавлением растительной земли до 75%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91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Посадка кустарников-саженцев в живую изгородь: однорядную и вьющихся растений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71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72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73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3670 w 10692130"/>
              <a:gd name="T3" fmla="*/ 0 h 7560309"/>
              <a:gd name="T4" fmla="*/ 3670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8650" y="0"/>
            <a:ext cx="78867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1600" dirty="0" smtClean="0">
              <a:latin typeface="LetoSans Bold" panose="02000803000000000000" pitchFamily="50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1600" dirty="0" smtClean="0">
              <a:latin typeface="LetoSans Bold" panose="02000803000000000000" pitchFamily="50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ФОТООТЧЕТ ДО начала выполнения работ</a:t>
            </a:r>
            <a:r>
              <a:rPr lang="en-US" sz="1600" dirty="0" smtClean="0">
                <a:latin typeface="LetoSans Bold" panose="02000803000000000000" pitchFamily="50" charset="0"/>
              </a:rPr>
              <a:t/>
            </a:r>
            <a:br>
              <a:rPr lang="en-US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 общественная территория</a:t>
            </a:r>
            <a:r>
              <a:rPr lang="en-US" sz="1600" dirty="0" smtClean="0">
                <a:latin typeface="LetoSans Bold" panose="02000803000000000000" pitchFamily="50" charset="0"/>
              </a:rPr>
              <a:t>: </a:t>
            </a:r>
            <a:r>
              <a:rPr lang="ru-RU" sz="1600" dirty="0" smtClean="0">
                <a:latin typeface="LetoSans Bold" panose="02000803000000000000" pitchFamily="50" charset="0"/>
              </a:rPr>
              <a:t>Архангельская область Вельский район Село Благовещенское улица Центральная</a:t>
            </a:r>
          </a:p>
          <a:p>
            <a:pPr fontAlgn="auto">
              <a:spcAft>
                <a:spcPts val="0"/>
              </a:spcAft>
              <a:defRPr/>
            </a:pPr>
            <a:endParaRPr lang="ru-RU" sz="1600" dirty="0" smtClean="0">
              <a:latin typeface="LetoSans Bold" panose="02000803000000000000" pitchFamily="50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1600" dirty="0">
              <a:latin typeface="LetoSans Bold" panose="02000803000000000000" pitchFamily="50" charset="0"/>
            </a:endParaRPr>
          </a:p>
        </p:txBody>
      </p:sp>
      <p:sp>
        <p:nvSpPr>
          <p:cNvPr id="7175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7176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31800" y="981075"/>
            <a:ext cx="4140200" cy="2506663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981075"/>
            <a:ext cx="4140200" cy="2506663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31800" y="3487738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3487738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31800" y="3035300"/>
            <a:ext cx="41402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01.05.2018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587875" y="3035300"/>
            <a:ext cx="41402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01.05.2018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65138" y="5541963"/>
            <a:ext cx="41402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01.05.2018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4621213" y="5541963"/>
            <a:ext cx="41402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01.05.2018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pic>
        <p:nvPicPr>
          <p:cNvPr id="7185" name="Рисунок 21" descr="X:\городская среда\2018-22\ОТЧЁТЫ\Однократно Тропникову по презентациям\Презентации МО\2 Мо Благовещенское\до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572000" y="981075"/>
            <a:ext cx="4135438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Рисунок 22" descr="X:\городская среда\2018-22\Инвентаризация\2018 инвентаризация\6. МО Благовещенское сквер\фото после благоустр\TacToEFS7c6KB853vzDfrq2OU8ZN5xejZnDqRPML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68313" y="981075"/>
            <a:ext cx="4032250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7" name="Рисунок 23" descr="X:\городская среда\2018-22\Инвентаризация\2018 инвентаризация\6. МО Благовещенское сквер\фото после благоустр\скамья1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68313" y="3500438"/>
            <a:ext cx="3887787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8" name="Рисунок 24" descr="C:\Users\Admin\AppData\Local\Microsoft\Windows\Temporary Internet Files\Content.Word\скамья6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572000" y="3500438"/>
            <a:ext cx="4103688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195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196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197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3670 w 10692130"/>
              <a:gd name="T3" fmla="*/ 0 h 7560309"/>
              <a:gd name="T4" fmla="*/ 3670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8650" y="0"/>
            <a:ext cx="78867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1600" dirty="0" smtClean="0">
              <a:latin typeface="LetoSans Bold" panose="02000803000000000000" pitchFamily="50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1600" dirty="0" smtClean="0">
              <a:latin typeface="LetoSans Bold" panose="02000803000000000000" pitchFamily="50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ФОТООТЧЕТ во время выполнения работ</a:t>
            </a:r>
            <a:r>
              <a:rPr lang="en-US" sz="1600" dirty="0" smtClean="0">
                <a:latin typeface="LetoSans Bold" panose="02000803000000000000" pitchFamily="50" charset="0"/>
              </a:rPr>
              <a:t/>
            </a:r>
            <a:br>
              <a:rPr lang="en-US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 общественная территория Архангельская область Вельский район Село Благовещенское улица Центральная</a:t>
            </a:r>
          </a:p>
          <a:p>
            <a:pPr fontAlgn="auto">
              <a:spcAft>
                <a:spcPts val="0"/>
              </a:spcAft>
              <a:defRPr/>
            </a:pPr>
            <a:endParaRPr lang="ru-RU" sz="1600" dirty="0" smtClean="0">
              <a:latin typeface="LetoSans Bold" panose="02000803000000000000" pitchFamily="50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1600" dirty="0">
              <a:latin typeface="LetoSans Bold" panose="02000803000000000000" pitchFamily="50" charset="0"/>
            </a:endParaRPr>
          </a:p>
        </p:txBody>
      </p:sp>
      <p:sp>
        <p:nvSpPr>
          <p:cNvPr id="8199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8200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31800" y="981075"/>
            <a:ext cx="4140200" cy="2506663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981075"/>
            <a:ext cx="4140200" cy="2506663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31800" y="3487738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3487738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31800" y="3035300"/>
            <a:ext cx="41402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01.07.2018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587875" y="3035300"/>
            <a:ext cx="41402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01.07.2018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65138" y="5541963"/>
            <a:ext cx="41402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01.07.2018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4621213" y="5541963"/>
            <a:ext cx="41402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01.07.2018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pic>
        <p:nvPicPr>
          <p:cNvPr id="8209" name="Рисунок 21" descr="https://pp.userapi.com/c845220/v845220804/f502f/oLfuRxAaEj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68313" y="3500438"/>
            <a:ext cx="4116387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0" name="Рисунок 24" descr="https://pp.userapi.com/c845220/v845220350/f1238/hh3akcSgoTk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68313" y="981075"/>
            <a:ext cx="4103687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1" name="Рисунок 25" descr="https://pp.userapi.com/c845220/v845220804/f5026/ISfg1cpSdvo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572000" y="3500438"/>
            <a:ext cx="4103688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2" name="Рисунок 26" descr="https://pp.userapi.com/c845220/v845220350/f124b/4X-OreR7T98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572000" y="981075"/>
            <a:ext cx="4179888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219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1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3670 w 10692130"/>
              <a:gd name="T3" fmla="*/ 0 h 7560309"/>
              <a:gd name="T4" fmla="*/ 3670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8650" y="0"/>
            <a:ext cx="78867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1600" dirty="0" smtClean="0">
              <a:latin typeface="LetoSans Bold" panose="02000803000000000000" pitchFamily="50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1600" dirty="0" smtClean="0">
              <a:latin typeface="LetoSans Bold" panose="02000803000000000000" pitchFamily="50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ФОТООТЧЕТ после завершения работ</a:t>
            </a:r>
            <a:r>
              <a:rPr lang="en-US" sz="1600" dirty="0" smtClean="0">
                <a:latin typeface="LetoSans Bold" panose="02000803000000000000" pitchFamily="50" charset="0"/>
              </a:rPr>
              <a:t/>
            </a:r>
            <a:br>
              <a:rPr lang="en-US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 общественной территория Архангельская область Вельский район Село Благовещенское улица Центральная</a:t>
            </a:r>
          </a:p>
          <a:p>
            <a:pPr fontAlgn="auto">
              <a:spcAft>
                <a:spcPts val="0"/>
              </a:spcAft>
              <a:defRPr/>
            </a:pPr>
            <a:endParaRPr lang="ru-RU" sz="1600" dirty="0" smtClean="0">
              <a:latin typeface="LetoSans Bold" panose="02000803000000000000" pitchFamily="50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1600" dirty="0">
              <a:latin typeface="LetoSans Bold" panose="02000803000000000000" pitchFamily="50" charset="0"/>
            </a:endParaRPr>
          </a:p>
        </p:txBody>
      </p:sp>
      <p:sp>
        <p:nvSpPr>
          <p:cNvPr id="9223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922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68313" y="1052513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1052513"/>
            <a:ext cx="4140200" cy="2435225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68313" y="3357563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3357563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31800" y="3035300"/>
            <a:ext cx="41402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20.07.2018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587875" y="3035300"/>
            <a:ext cx="41402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20.07.2018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65138" y="5541963"/>
            <a:ext cx="41402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20.07.2018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4621213" y="5541963"/>
            <a:ext cx="41402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20.07.2018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pic>
        <p:nvPicPr>
          <p:cNvPr id="9233" name="Picture 17" descr="D:\Desktop\КОМФОРТНАЯ СРЕДА!!!!\Комф. среда\фото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68313" y="981075"/>
            <a:ext cx="4103687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4" name="Picture 18" descr="D:\Desktop\КОМФОРТНАЯ СРЕДА!!!!\Комф. среда\153572545082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572000" y="981075"/>
            <a:ext cx="4103688" cy="233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5" name="Picture 19" descr="D:\Desktop\КОМФОРТНАЯ СРЕДА!!!!\Комф. среда\153572545416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68313" y="3357563"/>
            <a:ext cx="4103687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6" name="Picture 20" descr="D:\Desktop\КОМФОРТНАЯ СРЕДА!!!!\Комф. среда\1535725437503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572000" y="3284538"/>
            <a:ext cx="4103688" cy="268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1800" y="981075"/>
            <a:ext cx="4140200" cy="2506663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981075"/>
            <a:ext cx="4140200" cy="2506663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44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6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7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3670 w 10692130"/>
              <a:gd name="T3" fmla="*/ 0 h 7560309"/>
              <a:gd name="T4" fmla="*/ 3670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0"/>
            <a:ext cx="851535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1600" dirty="0" smtClean="0">
              <a:latin typeface="LetoSans Bold" panose="02000803000000000000" pitchFamily="50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1600" dirty="0" smtClean="0">
              <a:latin typeface="LetoSans Bold" panose="02000803000000000000" pitchFamily="50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ФОТООТЧЕТ РАБОТЫ общественной комиссии по приемке </a:t>
            </a:r>
            <a:br>
              <a:rPr lang="ru-RU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 общественной территории Архангельская область Вельский район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Село Благовещенское улица Центральная</a:t>
            </a:r>
          </a:p>
          <a:p>
            <a:pPr fontAlgn="auto">
              <a:spcAft>
                <a:spcPts val="0"/>
              </a:spcAft>
              <a:defRPr/>
            </a:pPr>
            <a:endParaRPr lang="ru-RU" sz="1600" dirty="0" smtClean="0">
              <a:latin typeface="LetoSans Bold" panose="02000803000000000000" pitchFamily="50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1600" dirty="0">
              <a:latin typeface="LetoSans Bold" panose="02000803000000000000" pitchFamily="50" charset="0"/>
            </a:endParaRPr>
          </a:p>
        </p:txBody>
      </p:sp>
      <p:sp>
        <p:nvSpPr>
          <p:cNvPr id="10249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10250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431800" y="3487738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3487738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31800" y="3035300"/>
            <a:ext cx="41402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30.10.2018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587875" y="3035300"/>
            <a:ext cx="41402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30.10.2018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65138" y="5541963"/>
            <a:ext cx="41402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30.10.2018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4621213" y="5541963"/>
            <a:ext cx="41402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30.10.2018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33123</TotalTime>
  <Words>316</Words>
  <Application>Microsoft Office PowerPoint</Application>
  <PresentationFormat>Экран (4:3)</PresentationFormat>
  <Paragraphs>89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z</cp:lastModifiedBy>
  <cp:revision>1727</cp:revision>
  <cp:lastPrinted>2018-03-12T13:20:16Z</cp:lastPrinted>
  <dcterms:created xsi:type="dcterms:W3CDTF">2014-03-11T07:15:45Z</dcterms:created>
  <dcterms:modified xsi:type="dcterms:W3CDTF">2018-10-04T12:03:28Z</dcterms:modified>
</cp:coreProperties>
</file>