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11"/>
  </p:notesMasterIdLst>
  <p:handoutMasterIdLst>
    <p:handoutMasterId r:id="rId12"/>
  </p:handoutMasterIdLst>
  <p:sldIdLst>
    <p:sldId id="403" r:id="rId2"/>
    <p:sldId id="435" r:id="rId3"/>
    <p:sldId id="476" r:id="rId4"/>
    <p:sldId id="475" r:id="rId5"/>
    <p:sldId id="472" r:id="rId6"/>
    <p:sldId id="473" r:id="rId7"/>
    <p:sldId id="474" r:id="rId8"/>
    <p:sldId id="477" r:id="rId9"/>
    <p:sldId id="478" r:id="rId10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CCECFF"/>
    <a:srgbClr val="99CCFF"/>
    <a:srgbClr val="E95C0C"/>
    <a:srgbClr val="0088CF"/>
    <a:srgbClr val="E30609"/>
    <a:srgbClr val="0000FF"/>
    <a:srgbClr val="00A6B7"/>
    <a:srgbClr val="9D9D9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382" autoAdjust="0"/>
    <p:restoredTop sz="96932" autoAdjust="0"/>
  </p:normalViewPr>
  <p:slideViewPr>
    <p:cSldViewPr>
      <p:cViewPr varScale="1">
        <p:scale>
          <a:sx n="74" d="100"/>
          <a:sy n="74" d="100"/>
        </p:scale>
        <p:origin x="-10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A565DA4-66FB-48CB-A268-E97651C07D99}" type="datetimeFigureOut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1312" tIns="45656" rIns="91312" bIns="4565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93BC0A06-29D8-4EB6-A0B6-D6506617F31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0819" tIns="45409" rIns="90819" bIns="4540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0819" tIns="45409" rIns="90819" bIns="4540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ED18BC-1E9A-47DF-AB2A-A119383A1DC7}" type="datetimeFigureOut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19" tIns="45409" rIns="90819" bIns="4540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0819" tIns="45409" rIns="90819" bIns="45409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0819" tIns="45409" rIns="90819" bIns="4540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0819" tIns="45409" rIns="90819" bIns="4540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5CBB5F32-73AC-4187-BC7A-AEBB1C4341A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73E017B-EE42-4BDB-82B3-36C3B581448D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1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08BEEB-E548-4775-BF92-E1CC5BCE9B38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2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71583EE-678C-41F3-8583-58535B5B1513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3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113CC37-2F56-4FDF-B79D-2279ACB9F85C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4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087A008-BD09-40E5-AE19-76E64227DC62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5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F044F71-5F5B-4697-A6D6-D2D0BC740F94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6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D879FC4-3EF6-44BA-8983-2961F36FEB60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7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7CC2965-0091-419F-9341-4F4A57BF4E6D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8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0F654BC-78F4-4614-81A2-73E5E40FF2F1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9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7AC0D-EFF1-49F0-B9E2-86F1EB790283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DF440-BF54-4264-B848-26A2DCBF02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29744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1D07C-C0BC-4BB0-890B-810BCF7F12A7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3651A-ABC0-4B53-AD28-E0FECC9E33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735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F09D2-DC9A-43B0-B24B-7A33AA42A3DB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64C04-300A-4357-8377-30C043C70A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1250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689A1-3E8B-4A39-A1A0-47276B797509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3267E-9CBA-49FA-A246-6577D4AEC0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36476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2A1BB-43FE-4B9D-AED2-8A8FC438AEBF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2B9FE-1BF2-482E-B35C-D290D3BEF4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63209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831B3-2809-41EE-8854-A22A2F26D556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DC6B7A-9B9B-4114-AE6D-3A68BF9A61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75361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DD2F0-50DB-4A94-ACF4-122B326E9DEE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B38C2-4939-48E8-AAF4-719EB2AA2C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88980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D171F-5A7E-443B-AFD1-0573642175B0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6244F-A9DF-44D0-854A-020D93B320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72467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5662F-7CC8-43A3-B201-D537CE227D87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E6149-6196-4089-B33D-4E8C7E43CE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13484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46BE0-83B4-4674-B690-1D836CE32F87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3B779-FC87-404A-BBE0-26E606BB18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79087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EFED5-7810-418D-AC5D-7AE926859A9B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4554F-527C-4984-95E4-33737FB675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97355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766AC93-E897-4B03-87FE-30FB5D9A4514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1B0FE4B-7EFE-4637-91F6-A97FE0CFBB0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5400000">
            <a:off x="1143000" y="-1121627"/>
            <a:ext cx="6858000" cy="9144000"/>
          </a:xfrm>
          <a:prstGeom prst="rect">
            <a:avLst/>
          </a:prstGeom>
          <a:gradFill>
            <a:gsLst>
              <a:gs pos="53000">
                <a:srgbClr val="E95C0C">
                  <a:alpha val="20000"/>
                </a:srgbClr>
              </a:gs>
              <a:gs pos="0">
                <a:srgbClr val="E95C0C"/>
              </a:gs>
              <a:gs pos="100000">
                <a:srgbClr val="E95C0C"/>
              </a:gs>
            </a:gsLst>
            <a:lin ang="16200000" scaled="0"/>
          </a:gra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 Narrow" panose="020B0606020202030204" pitchFamily="34" charset="0"/>
              </a:rPr>
              <a:t> 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0994"/>
            <a:ext cx="9144000" cy="6858001"/>
          </a:xfrm>
          <a:prstGeom prst="rect">
            <a:avLst/>
          </a:prstGeom>
          <a:gradFill>
            <a:gsLst>
              <a:gs pos="50000">
                <a:srgbClr val="E95C0C">
                  <a:alpha val="50000"/>
                </a:srgbClr>
              </a:gs>
              <a:gs pos="0">
                <a:srgbClr val="E95C0C"/>
              </a:gs>
              <a:gs pos="100000">
                <a:srgbClr val="E95C0C"/>
              </a:gs>
            </a:gsLst>
            <a:lin ang="16200000" scaled="0"/>
          </a:gra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 Narrow" panose="020B0606020202030204" pitchFamily="34" charset="0"/>
              </a:rPr>
              <a:t>   </a:t>
            </a:r>
          </a:p>
        </p:txBody>
      </p:sp>
      <p:sp>
        <p:nvSpPr>
          <p:cNvPr id="89" name="Скругленный прямоугольник 4"/>
          <p:cNvSpPr/>
          <p:nvPr/>
        </p:nvSpPr>
        <p:spPr>
          <a:xfrm>
            <a:off x="251520" y="980727"/>
            <a:ext cx="8308760" cy="190534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68580" rIns="68580" bIns="68580" spcCol="1270" anchor="ctr"/>
          <a:lstStyle/>
          <a:p>
            <a:pPr defTabSz="800100" eaLnBrk="1" fontAlgn="auto" hangingPunct="1">
              <a:spcAft>
                <a:spcPts val="0"/>
              </a:spcAft>
              <a:defRPr/>
            </a:pP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7" name="Номер слайда 49"/>
          <p:cNvSpPr>
            <a:spLocks noGrp="1"/>
          </p:cNvSpPr>
          <p:nvPr>
            <p:ph type="sldNum" sz="quarter" idx="12"/>
          </p:nvPr>
        </p:nvSpPr>
        <p:spPr bwMode="auto">
          <a:xfrm>
            <a:off x="8720138" y="6524625"/>
            <a:ext cx="531812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DA5DAAE-E47D-4EBB-A331-EB93AB755C78}" type="slidenum">
              <a:rPr lang="ru-RU" altLang="ru-RU">
                <a:solidFill>
                  <a:srgbClr val="7F7F7F"/>
                </a:solidFill>
                <a:latin typeface="Trebuchet MS" panose="020B0603020202020204" pitchFamily="34" charset="0"/>
              </a:rPr>
              <a:pPr/>
              <a:t>1</a:t>
            </a:fld>
            <a:endParaRPr lang="ru-RU" altLang="ru-RU">
              <a:solidFill>
                <a:srgbClr val="7F7F7F"/>
              </a:solidFill>
              <a:latin typeface="Trebuchet MS" panose="020B0603020202020204" pitchFamily="34" charset="0"/>
            </a:endParaRPr>
          </a:p>
        </p:txBody>
      </p:sp>
      <p:sp>
        <p:nvSpPr>
          <p:cNvPr id="567" name="TextBox 566"/>
          <p:cNvSpPr txBox="1"/>
          <p:nvPr/>
        </p:nvSpPr>
        <p:spPr>
          <a:xfrm>
            <a:off x="585788" y="6313488"/>
            <a:ext cx="7921625" cy="3079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oSans Bold" panose="02000803000000000000" pitchFamily="50" charset="0"/>
              </a:rPr>
              <a:t>23 июля 2018 года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toSans Bold" panose="02000803000000000000" pitchFamily="50" charset="0"/>
            </a:endParaRPr>
          </a:p>
        </p:txBody>
      </p:sp>
      <p:sp>
        <p:nvSpPr>
          <p:cNvPr id="568" name="Заголовок 1"/>
          <p:cNvSpPr txBox="1">
            <a:spLocks/>
          </p:cNvSpPr>
          <p:nvPr/>
        </p:nvSpPr>
        <p:spPr>
          <a:xfrm>
            <a:off x="95250" y="2217738"/>
            <a:ext cx="8901113" cy="25923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142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algn="ctr" eaLnBrk="1" hangingPunct="1">
              <a:defRPr/>
            </a:pPr>
            <a:r>
              <a:rPr lang="ru-RU" altLang="ru-R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ОТЧЕТ</a:t>
            </a:r>
          </a:p>
          <a:p>
            <a:pPr marL="0" algn="ctr" eaLnBrk="1" hangingPunct="1">
              <a:defRPr/>
            </a:pPr>
            <a:r>
              <a:rPr lang="ru-RU" altLang="ru-R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 выполнении работ</a:t>
            </a:r>
            <a:endParaRPr lang="ru-RU" altLang="ru-RU" sz="2400" b="1" cap="all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algn="ctr" eaLnBrk="1" hangingPunct="1">
              <a:defRPr/>
            </a:pPr>
            <a:r>
              <a:rPr lang="ru-RU" altLang="ru-R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 благоустройству общественной</a:t>
            </a:r>
          </a:p>
          <a:p>
            <a:pPr marL="0" algn="ctr" eaLnBrk="1" hangingPunct="1">
              <a:defRPr/>
            </a:pPr>
            <a:r>
              <a:rPr lang="ru-RU" altLang="ru-R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Территории  По адресу</a:t>
            </a:r>
            <a:r>
              <a:rPr lang="en-US" altLang="ru-R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</a:p>
          <a:p>
            <a:pPr marL="0" algn="ctr" eaLnBrk="1" hangingPunct="1">
              <a:defRPr/>
            </a:pPr>
            <a:r>
              <a:rPr lang="ru-RU" altLang="ru-R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Архангельская область    Вельский район </a:t>
            </a:r>
          </a:p>
          <a:p>
            <a:pPr marL="0" algn="ctr" eaLnBrk="1" hangingPunct="1">
              <a:defRPr/>
            </a:pPr>
            <a:r>
              <a:rPr lang="ru-RU" altLang="ru-R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Поселок Солгинский улица красноармейская</a:t>
            </a:r>
            <a:endParaRPr lang="ru-RU" altLang="ru-RU" sz="2400" b="1" cap="all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latin typeface="LetoSans Bold" panose="02000803000000000000" pitchFamily="50" charset="0"/>
              </a:rPr>
              <a:t> </a:t>
            </a:r>
          </a:p>
        </p:txBody>
      </p:sp>
      <p:pic>
        <p:nvPicPr>
          <p:cNvPr id="2060" name="Рисунок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9075" y="115888"/>
            <a:ext cx="228282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Рисунок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1925"/>
            <a:ext cx="22288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84200" y="6046788"/>
            <a:ext cx="7921625" cy="3079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oSans Bold" panose="02000803000000000000" pitchFamily="50" charset="0"/>
              </a:rPr>
              <a:t>Муниципальное образование «Вельский муниципальный район»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toSans Bold" panose="02000803000000000000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075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076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077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9382 w 10692130"/>
              <a:gd name="T3" fmla="*/ 0 h 7560309"/>
              <a:gd name="T4" fmla="*/ 9382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8650" y="0"/>
            <a:ext cx="78867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благоустройство общественной территории </a:t>
            </a:r>
            <a:r>
              <a:rPr lang="en-US" sz="1600" dirty="0" smtClean="0">
                <a:latin typeface="LetoSans Bold" panose="02000803000000000000" pitchFamily="50" charset="0"/>
              </a:rPr>
              <a:t/>
            </a:r>
            <a:br>
              <a:rPr lang="en-US" sz="1600" dirty="0" smtClean="0">
                <a:latin typeface="LetoSans Bold" panose="02000803000000000000" pitchFamily="50" charset="0"/>
              </a:rPr>
            </a:br>
            <a:r>
              <a:rPr lang="ru-RU" sz="1600" dirty="0" smtClean="0">
                <a:latin typeface="LetoSans Bold" panose="02000803000000000000" pitchFamily="50" charset="0"/>
              </a:rPr>
              <a:t>по адресу</a:t>
            </a:r>
            <a:r>
              <a:rPr lang="en-US" sz="1600" dirty="0" smtClean="0">
                <a:latin typeface="LetoSans Bold" panose="02000803000000000000" pitchFamily="50" charset="0"/>
              </a:rPr>
              <a:t>: </a:t>
            </a:r>
            <a:r>
              <a:rPr lang="ru-RU" sz="1600" dirty="0" smtClean="0">
                <a:latin typeface="LetoSans Bold" panose="02000803000000000000" pitchFamily="50" charset="0"/>
              </a:rPr>
              <a:t>Архангельская область Вельский район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Поселок Солгинский улица Красноармейская</a:t>
            </a: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3079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pic>
        <p:nvPicPr>
          <p:cNvPr id="3080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1800" y="981075"/>
            <a:ext cx="8280400" cy="5040313"/>
          </a:xfrm>
          <a:prstGeom prst="rect">
            <a:avLst/>
          </a:prstGeom>
          <a:ln>
            <a:solidFill>
              <a:srgbClr val="E95C0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82" name="TextBox 2"/>
          <p:cNvSpPr txBox="1">
            <a:spLocks noChangeArrowheads="1"/>
          </p:cNvSpPr>
          <p:nvPr/>
        </p:nvSpPr>
        <p:spPr bwMode="auto">
          <a:xfrm>
            <a:off x="460375" y="981075"/>
            <a:ext cx="8288338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/>
              <a:t>Основание для выполнения работ</a:t>
            </a:r>
            <a:r>
              <a:rPr lang="en-US" altLang="ru-RU"/>
              <a:t>:</a:t>
            </a:r>
            <a:endParaRPr lang="ru-RU" altLang="ru-RU"/>
          </a:p>
          <a:p>
            <a:r>
              <a:rPr lang="ru-RU" altLang="ru-RU"/>
              <a:t>Муниципальный контракт</a:t>
            </a:r>
            <a:r>
              <a:rPr lang="en-US" altLang="ru-RU"/>
              <a:t>:</a:t>
            </a:r>
            <a:r>
              <a:rPr lang="ru-RU" altLang="ru-RU"/>
              <a:t> от 16.05.2018 № 67/153/18.</a:t>
            </a:r>
          </a:p>
          <a:p>
            <a:endParaRPr lang="en-US" altLang="ru-RU"/>
          </a:p>
          <a:p>
            <a:r>
              <a:rPr lang="ru-RU" altLang="ru-RU"/>
              <a:t>Заказчик</a:t>
            </a:r>
            <a:r>
              <a:rPr lang="en-US" altLang="ru-RU"/>
              <a:t>:</a:t>
            </a:r>
            <a:r>
              <a:rPr lang="ru-RU" altLang="ru-RU"/>
              <a:t> Администрация МО «Вельский муниципальный район»</a:t>
            </a:r>
          </a:p>
          <a:p>
            <a:r>
              <a:rPr lang="ru-RU" altLang="ru-RU"/>
              <a:t>(ИНН 2907003416)</a:t>
            </a:r>
          </a:p>
          <a:p>
            <a:r>
              <a:rPr lang="ru-RU" altLang="ru-RU"/>
              <a:t>Руководитель заказчика</a:t>
            </a:r>
            <a:r>
              <a:rPr lang="en-US" altLang="ru-RU"/>
              <a:t>: </a:t>
            </a:r>
            <a:r>
              <a:rPr lang="ru-RU" altLang="ru-RU"/>
              <a:t>Шерягин Виктор Георгиевич, глава МО «Вельский муниципальный район», 8(81836) 6</a:t>
            </a:r>
            <a:r>
              <a:rPr lang="en-US" altLang="ru-RU"/>
              <a:t>-</a:t>
            </a:r>
            <a:r>
              <a:rPr lang="ru-RU" altLang="ru-RU"/>
              <a:t>00</a:t>
            </a:r>
            <a:r>
              <a:rPr lang="en-US" altLang="ru-RU"/>
              <a:t>-</a:t>
            </a:r>
            <a:r>
              <a:rPr lang="ru-RU" altLang="ru-RU"/>
              <a:t>82, </a:t>
            </a:r>
            <a:r>
              <a:rPr lang="en-US" altLang="ru-RU"/>
              <a:t>movelsk@atnet.ru</a:t>
            </a:r>
          </a:p>
          <a:p>
            <a:r>
              <a:rPr lang="ru-RU" altLang="ru-RU"/>
              <a:t>Контактное лицо заказчика</a:t>
            </a:r>
            <a:r>
              <a:rPr lang="en-US" altLang="ru-RU"/>
              <a:t>:</a:t>
            </a:r>
            <a:r>
              <a:rPr lang="ru-RU" altLang="ru-RU"/>
              <a:t> Скиба Николай Валерьевич , начальник УКС и экологии,8(81836)6-21-44, </a:t>
            </a:r>
            <a:r>
              <a:rPr lang="en-US" altLang="ru-RU"/>
              <a:t>arhivelsk@mail.ru</a:t>
            </a:r>
            <a:r>
              <a:rPr lang="ru-RU" altLang="ru-RU"/>
              <a:t> </a:t>
            </a:r>
          </a:p>
          <a:p>
            <a:endParaRPr lang="en-US" altLang="ru-RU"/>
          </a:p>
          <a:p>
            <a:r>
              <a:rPr lang="ru-RU" altLang="ru-RU"/>
              <a:t>Подрядная организация</a:t>
            </a:r>
            <a:r>
              <a:rPr lang="en-US" altLang="ru-RU"/>
              <a:t>:</a:t>
            </a:r>
            <a:r>
              <a:rPr lang="ru-RU" altLang="ru-RU"/>
              <a:t> ООО «Элина»</a:t>
            </a:r>
            <a:r>
              <a:rPr lang="en-US" altLang="ru-RU"/>
              <a:t> </a:t>
            </a:r>
            <a:r>
              <a:rPr lang="ru-RU" altLang="ru-RU"/>
              <a:t>(ИНН 2902049304)</a:t>
            </a:r>
            <a:endParaRPr lang="en-US" altLang="ru-RU"/>
          </a:p>
          <a:p>
            <a:r>
              <a:rPr lang="ru-RU" altLang="ru-RU"/>
              <a:t>Руководитель подрядчика</a:t>
            </a:r>
            <a:r>
              <a:rPr lang="en-US" altLang="ru-RU"/>
              <a:t>:</a:t>
            </a:r>
            <a:r>
              <a:rPr lang="ru-RU" altLang="ru-RU"/>
              <a:t> Курас Татьяна Валентиновна, генеральный директор, </a:t>
            </a:r>
            <a:r>
              <a:rPr lang="en-US" altLang="ru-RU"/>
              <a:t>8 (8182)43-12-08</a:t>
            </a:r>
            <a:r>
              <a:rPr lang="ru-RU" altLang="ru-RU"/>
              <a:t>,</a:t>
            </a:r>
            <a:r>
              <a:rPr lang="en-US" altLang="ru-RU"/>
              <a:t> ksil-pomor@mail.ru</a:t>
            </a:r>
          </a:p>
          <a:p>
            <a:r>
              <a:rPr lang="ru-RU" altLang="ru-RU"/>
              <a:t>Контактное лицо подрядчика</a:t>
            </a:r>
            <a:r>
              <a:rPr lang="en-US" altLang="ru-RU"/>
              <a:t>:</a:t>
            </a:r>
            <a:r>
              <a:rPr lang="ru-RU" altLang="ru-RU"/>
              <a:t> Румянцев Илья Сергеевич, менеджер, </a:t>
            </a:r>
          </a:p>
          <a:p>
            <a:r>
              <a:rPr lang="en-US" altLang="ru-RU"/>
              <a:t>8 (8182)</a:t>
            </a:r>
            <a:r>
              <a:rPr lang="ru-RU" altLang="ru-RU"/>
              <a:t>24</a:t>
            </a:r>
            <a:r>
              <a:rPr lang="en-US" altLang="ru-RU"/>
              <a:t>-</a:t>
            </a:r>
            <a:r>
              <a:rPr lang="ru-RU" altLang="ru-RU"/>
              <a:t>32</a:t>
            </a:r>
            <a:r>
              <a:rPr lang="en-US" altLang="ru-RU"/>
              <a:t>-</a:t>
            </a:r>
            <a:r>
              <a:rPr lang="ru-RU" altLang="ru-RU"/>
              <a:t>82,</a:t>
            </a:r>
            <a:r>
              <a:rPr lang="en-US" altLang="ru-RU"/>
              <a:t> </a:t>
            </a:r>
            <a:r>
              <a:rPr lang="ru-RU" altLang="ru-RU"/>
              <a:t>431208</a:t>
            </a:r>
            <a:r>
              <a:rPr lang="en-US" altLang="ru-RU"/>
              <a:t>@mail.ru</a:t>
            </a:r>
          </a:p>
          <a:p>
            <a:r>
              <a:rPr lang="ru-RU" altLang="ru-RU"/>
              <a:t>Сроки выполнения работ</a:t>
            </a:r>
            <a:r>
              <a:rPr lang="en-US" altLang="ru-RU"/>
              <a:t>:</a:t>
            </a:r>
          </a:p>
          <a:p>
            <a:r>
              <a:rPr lang="ru-RU" altLang="ru-RU"/>
              <a:t>Начало – 16.05.2018.</a:t>
            </a:r>
          </a:p>
          <a:p>
            <a:r>
              <a:rPr lang="ru-RU" altLang="ru-RU"/>
              <a:t>Окончание – 30.06.2018.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099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100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101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9382 w 10692130"/>
              <a:gd name="T3" fmla="*/ 0 h 7560309"/>
              <a:gd name="T4" fmla="*/ 9382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8650" y="0"/>
            <a:ext cx="78867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благоустройство общественной территории по адресу</a:t>
            </a:r>
            <a:r>
              <a:rPr lang="en-US" sz="1600" dirty="0" smtClean="0">
                <a:latin typeface="LetoSans Bold" panose="02000803000000000000" pitchFamily="50" charset="0"/>
              </a:rPr>
              <a:t>:</a:t>
            </a:r>
            <a:r>
              <a:rPr lang="ru-RU" sz="1600" dirty="0" smtClean="0">
                <a:latin typeface="LetoSans Bold" panose="02000803000000000000" pitchFamily="50" charset="0"/>
              </a:rPr>
              <a:t>Архангельская область Вельский район Поселок Солгинский улица Красноармейская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(График производства работ) </a:t>
            </a: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4103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pic>
        <p:nvPicPr>
          <p:cNvPr id="410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1800" y="981075"/>
            <a:ext cx="8280400" cy="5040313"/>
          </a:xfrm>
          <a:prstGeom prst="rect">
            <a:avLst/>
          </a:prstGeom>
          <a:ln>
            <a:solidFill>
              <a:srgbClr val="E95C0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813593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 descr="C:\Users\Admin\Desktop\план график Пуйское.t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80645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123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124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125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9382 w 10692130"/>
              <a:gd name="T3" fmla="*/ 0 h 7560309"/>
              <a:gd name="T4" fmla="*/ 9382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8650" y="0"/>
            <a:ext cx="78867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Дизайн-проект благоустройства общественной территории </a:t>
            </a:r>
            <a:r>
              <a:rPr lang="en-US" sz="1600" dirty="0" smtClean="0">
                <a:latin typeface="LetoSans Bold" panose="02000803000000000000" pitchFamily="50" charset="0"/>
              </a:rPr>
              <a:t/>
            </a:r>
            <a:br>
              <a:rPr lang="en-US" sz="1600" dirty="0" smtClean="0">
                <a:latin typeface="LetoSans Bold" panose="02000803000000000000" pitchFamily="50" charset="0"/>
              </a:rPr>
            </a:br>
            <a:r>
              <a:rPr lang="ru-RU" sz="1600" dirty="0" smtClean="0">
                <a:latin typeface="LetoSans Bold" panose="02000803000000000000" pitchFamily="50" charset="0"/>
              </a:rPr>
              <a:t>по адресу</a:t>
            </a:r>
            <a:r>
              <a:rPr lang="en-US" sz="1600" dirty="0" smtClean="0">
                <a:latin typeface="LetoSans Bold" panose="02000803000000000000" pitchFamily="50" charset="0"/>
              </a:rPr>
              <a:t>: </a:t>
            </a:r>
            <a:r>
              <a:rPr lang="ru-RU" sz="1600" dirty="0" smtClean="0">
                <a:latin typeface="LetoSans Bold" panose="02000803000000000000" pitchFamily="50" charset="0"/>
              </a:rPr>
              <a:t>Архангельская область Вельский район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Поселок Солгинский улица Красноармейская</a:t>
            </a: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5127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pic>
        <p:nvPicPr>
          <p:cNvPr id="5128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1800" y="981075"/>
            <a:ext cx="8280400" cy="5040313"/>
          </a:xfrm>
          <a:prstGeom prst="rect">
            <a:avLst/>
          </a:prstGeom>
          <a:ln>
            <a:solidFill>
              <a:srgbClr val="E95C0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3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52513"/>
            <a:ext cx="8164513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147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148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149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9382 w 10692130"/>
              <a:gd name="T3" fmla="*/ 0 h 7560309"/>
              <a:gd name="T4" fmla="*/ 9382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8650" y="0"/>
            <a:ext cx="78867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Перечень работ по благоустройству общественной территории </a:t>
            </a:r>
            <a:r>
              <a:rPr lang="en-US" sz="1600" dirty="0" smtClean="0">
                <a:latin typeface="LetoSans Bold" panose="02000803000000000000" pitchFamily="50" charset="0"/>
              </a:rPr>
              <a:t/>
            </a:r>
            <a:br>
              <a:rPr lang="en-US" sz="1600" dirty="0" smtClean="0">
                <a:latin typeface="LetoSans Bold" panose="02000803000000000000" pitchFamily="50" charset="0"/>
              </a:rPr>
            </a:br>
            <a:r>
              <a:rPr lang="ru-RU" sz="1600" dirty="0" smtClean="0">
                <a:latin typeface="LetoSans Bold" panose="02000803000000000000" pitchFamily="50" charset="0"/>
              </a:rPr>
              <a:t>по адресу</a:t>
            </a:r>
            <a:r>
              <a:rPr lang="en-US" sz="1600" dirty="0" smtClean="0">
                <a:latin typeface="LetoSans Bold" panose="02000803000000000000" pitchFamily="50" charset="0"/>
              </a:rPr>
              <a:t>: </a:t>
            </a:r>
            <a:r>
              <a:rPr lang="ru-RU" sz="1600" dirty="0" smtClean="0">
                <a:latin typeface="LetoSans Bold" panose="02000803000000000000" pitchFamily="50" charset="0"/>
              </a:rPr>
              <a:t>Архангельская область Вельский район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Поселок Солгинский улица Красноармейская</a:t>
            </a: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6151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pic>
        <p:nvPicPr>
          <p:cNvPr id="6152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3550" y="976313"/>
          <a:ext cx="8248650" cy="5045074"/>
        </p:xfrm>
        <a:graphic>
          <a:graphicData uri="http://schemas.openxmlformats.org/drawingml/2006/table">
            <a:tbl>
              <a:tblPr/>
              <a:tblGrid>
                <a:gridCol w="9491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075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0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638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1368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№ п/п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Виды работ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Объем работ,                                     ед. изм.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Стоимость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оборудования,                       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тыс. рублей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Поставка, разгрузка оборудования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шт.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243 194,28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7171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7172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7173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9382 w 10692130"/>
              <a:gd name="T3" fmla="*/ 0 h 7560309"/>
              <a:gd name="T4" fmla="*/ 9382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8650" y="0"/>
            <a:ext cx="78867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1600" dirty="0" smtClean="0">
              <a:latin typeface="LetoSans Bold" panose="02000803000000000000" pitchFamily="50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600" dirty="0" smtClean="0">
              <a:latin typeface="LetoSans Bold" panose="02000803000000000000" pitchFamily="50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ФОТООТЧЕТ ДО начала выполнения работ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общественная территория</a:t>
            </a:r>
            <a:r>
              <a:rPr lang="en-US" sz="1600" dirty="0" smtClean="0">
                <a:latin typeface="LetoSans Bold" panose="02000803000000000000" pitchFamily="50" charset="0"/>
              </a:rPr>
              <a:t>:</a:t>
            </a:r>
            <a:r>
              <a:rPr lang="ru-RU" sz="1600" dirty="0" smtClean="0">
                <a:latin typeface="LetoSans Bold" panose="02000803000000000000" pitchFamily="50" charset="0"/>
              </a:rPr>
              <a:t>Архангельская область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Вельский район Поселок Солгинский улица Красноармейская</a:t>
            </a:r>
          </a:p>
          <a:p>
            <a:pPr fontAlgn="auto">
              <a:spcAft>
                <a:spcPts val="0"/>
              </a:spcAft>
              <a:defRPr/>
            </a:pPr>
            <a:endParaRPr lang="ru-RU" sz="1600" dirty="0" smtClean="0">
              <a:latin typeface="LetoSans Bold" panose="02000803000000000000" pitchFamily="50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7175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pic>
        <p:nvPicPr>
          <p:cNvPr id="7176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31800" y="981075"/>
            <a:ext cx="4140200" cy="25066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981075"/>
            <a:ext cx="4140200" cy="25066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318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31800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01.05.2018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587875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01.05.2018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65138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01.05.2018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621213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01.05.2018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pic>
        <p:nvPicPr>
          <p:cNvPr id="7185" name="Рисунок 20" descr="X:\городская среда\2018-22\ОТЧЁТЫ\Еженедельно  по средам Тропникову презентации благоустройства\МО\11 МО Солгинское\площадка КРАСНОАРМЕЙСКАЯ\Красн.ДО\IMG_20180621_20530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4103687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Рисунок 21" descr="X:\городская среда\2018-22\ОТЧЁТЫ\Еженедельно  по средам Тропникову презентации благоустройства\МО\11 МО Солгинское\площадка КРАСНОАРМЕЙСКАЯ\Красн.ДО\IMG_20180621_20531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0438"/>
            <a:ext cx="410368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Рисунок 22" descr="X:\городская среда\2018-22\ОТЧЁТЫ\Еженедельно  по средам Тропникову презентации благоустройства\МО\11 МО Солгинское\площадка КРАСНОАРМЕЙСКАЯ\Красн.ДО\IMG_20180621_20525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00438"/>
            <a:ext cx="41036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Рисунок 24" descr="X:\городская среда\2018-22\ОТЧЁТЫ\Еженедельно  по средам Тропникову презентации благоустройства\МО\11 МО Солгинское\площадка КРАСНОАРМЕЙСКАЯ\Красн. ВОВРЕМЯ\20180705_15015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981075"/>
            <a:ext cx="406082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8195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8196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8197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9382 w 10692130"/>
              <a:gd name="T3" fmla="*/ 0 h 7560309"/>
              <a:gd name="T4" fmla="*/ 9382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8650" y="0"/>
            <a:ext cx="78867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1600" dirty="0" smtClean="0">
              <a:latin typeface="LetoSans Bold" panose="02000803000000000000" pitchFamily="50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600" dirty="0" smtClean="0">
              <a:latin typeface="LetoSans Bold" panose="02000803000000000000" pitchFamily="50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ФОТООТЧЕТ во время выполнения работ</a:t>
            </a:r>
            <a:r>
              <a:rPr lang="en-US" sz="1600" dirty="0" smtClean="0">
                <a:latin typeface="LetoSans Bold" panose="02000803000000000000" pitchFamily="50" charset="0"/>
              </a:rPr>
              <a:t/>
            </a:r>
            <a:br>
              <a:rPr lang="en-US" sz="1600" dirty="0" smtClean="0">
                <a:latin typeface="LetoSans Bold" panose="02000803000000000000" pitchFamily="50" charset="0"/>
              </a:rPr>
            </a:br>
            <a:r>
              <a:rPr lang="ru-RU" sz="1600" dirty="0" smtClean="0">
                <a:latin typeface="LetoSans Bold" panose="02000803000000000000" pitchFamily="50" charset="0"/>
              </a:rPr>
              <a:t> общественная территория Архангельская область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Вельский район Поселок Солгинский улица Красноармейская</a:t>
            </a:r>
          </a:p>
          <a:p>
            <a:pPr fontAlgn="auto">
              <a:spcAft>
                <a:spcPts val="0"/>
              </a:spcAft>
              <a:defRPr/>
            </a:pPr>
            <a:endParaRPr lang="ru-RU" sz="1600" dirty="0" smtClean="0">
              <a:latin typeface="LetoSans Bold" panose="02000803000000000000" pitchFamily="50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8199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pic>
        <p:nvPicPr>
          <p:cNvPr id="8200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31800" y="981075"/>
            <a:ext cx="4140200" cy="25066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981075"/>
            <a:ext cx="4140200" cy="25066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318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31800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01.07.2018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587875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01.07.2018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65138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01.07.2018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621213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01.07.2018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pic>
        <p:nvPicPr>
          <p:cNvPr id="8209" name="Рисунок 20" descr="X:\городская среда\2018-22\ОТЧЁТЫ\Еженедельно  по средам Тропникову презентации благоустройства\МО\11 МО Солгинское\площадка КРАСНОАРМЕЙСКАЯ\Красн. ВОВРЕМЯ\20180720_18574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4103687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Рисунок 21" descr="X:\городская среда\2018-22\ОТЧЁТЫ\Еженедельно  по средам Тропникову презентации благоустройства\МО\11 МО Солгинское\площадка КРАСНОАРМЕЙСКАЯ\Красн. ВОВРЕМЯ\20180723_19055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563" y="981075"/>
            <a:ext cx="20701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Рисунок 22" descr="X:\городская среда\2018-22\ОТЧЁТЫ\Еженедельно  по средам Тропникову презентации благоустройства\МО\11 МО Солгинское\площадка КРАСНОАРМЕЙСКАЯ\Красн. ВОВРЕМЯ\20180723_19051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981075"/>
            <a:ext cx="201612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Рисунок 23" descr="X:\городская среда\2018-22\ОТЧЁТЫ\Еженедельно  по средам Тропникову презентации благоустройства\МО\11 МО Солгинское\площадка КРАСНОАРМЕЙСКАЯ\Красн. ВОВРЕМЯ\20180723_18441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00438"/>
            <a:ext cx="20161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Рисунок 24" descr="X:\городская среда\2018-22\ОТЧЁТЫ\Еженедельно  по средам Тропникову презентации благоустройства\МО\11 МО Солгинское\площадка КРАСНОАРМЕЙСКАЯ\Красн. ВОВРЕМЯ\20180723_182704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500438"/>
            <a:ext cx="2087562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Рисунок 25" descr="X:\городская среда\2018-22\ОТЧЁТЫ\Еженедельно  по средам Тропникову презентации благоустройства\МО\11 МО Солгинское\площадка КРАСНОАРМЕЙСКАЯ\Красн.ПОСЛЕ\20180724_183238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00438"/>
            <a:ext cx="41052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9219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9220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9221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9382 w 10692130"/>
              <a:gd name="T3" fmla="*/ 0 h 7560309"/>
              <a:gd name="T4" fmla="*/ 9382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8650" y="0"/>
            <a:ext cx="78867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1600" dirty="0" smtClean="0">
              <a:latin typeface="LetoSans Bold" panose="02000803000000000000" pitchFamily="50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600" dirty="0" smtClean="0">
              <a:latin typeface="LetoSans Bold" panose="02000803000000000000" pitchFamily="50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ФОТООТЧЕТ после завершения работ</a:t>
            </a:r>
            <a:r>
              <a:rPr lang="en-US" sz="1600" dirty="0" smtClean="0">
                <a:latin typeface="LetoSans Bold" panose="02000803000000000000" pitchFamily="50" charset="0"/>
              </a:rPr>
              <a:t/>
            </a:r>
            <a:br>
              <a:rPr lang="en-US" sz="1600" dirty="0" smtClean="0">
                <a:latin typeface="LetoSans Bold" panose="02000803000000000000" pitchFamily="50" charset="0"/>
              </a:rPr>
            </a:br>
            <a:r>
              <a:rPr lang="ru-RU" sz="1600" dirty="0" smtClean="0">
                <a:latin typeface="LetoSans Bold" panose="02000803000000000000" pitchFamily="50" charset="0"/>
              </a:rPr>
              <a:t> общественной территория Архангельская область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Вельский район Поселок Солгинский улица Красноармейская</a:t>
            </a:r>
          </a:p>
          <a:p>
            <a:pPr fontAlgn="auto">
              <a:spcAft>
                <a:spcPts val="0"/>
              </a:spcAft>
              <a:defRPr/>
            </a:pPr>
            <a:endParaRPr lang="ru-RU" sz="1600" dirty="0" smtClean="0">
              <a:latin typeface="LetoSans Bold" panose="02000803000000000000" pitchFamily="50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9223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pic>
        <p:nvPicPr>
          <p:cNvPr id="922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31800" y="981075"/>
            <a:ext cx="4140200" cy="25066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981075"/>
            <a:ext cx="4140200" cy="25066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318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31800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20.07.2018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587875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20.07.2018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65138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20.07.2018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621213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20.07.2018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pic>
        <p:nvPicPr>
          <p:cNvPr id="9233" name="Рисунок 20" descr="X:\городская среда\2018-22\ОТЧЁТЫ\Еженедельно  по средам Тропникову презентации благоустройства\МО\11 МО Солгинское\площадка КРАСНОАРМЕЙСКАЯ\Красн.ПОСЛЕ\20180724_18285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500438"/>
            <a:ext cx="20161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Рисунок 22" descr="X:\городская среда\2018-22\ОТЧЁТЫ\Еженедельно  по средам Тропникову презентации благоустройства\МО\11 МО Солгинское\площадка КРАСНОАРМЕЙСКАЯ\Красн.ПОСЛЕ\20180724_18301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1075"/>
            <a:ext cx="4103688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Рисунок 23" descr="X:\городская среда\2018-22\ОТЧЁТЫ\Еженедельно  по средам Тропникову презентации благоустройства\МО\11 МО Солгинское\площадка КРАСНОАРМЕЙСКАЯ\Красн.ПОСЛЕ\20180724_18290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00438"/>
            <a:ext cx="2087562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Рисунок 24" descr="X:\городская среда\2018-22\ОТЧЁТЫ\Еженедельно  по средам Тропникову презентации благоустройства\МО\11 МО Солгинское\площадка КРАСНОАРМЕЙСКАЯ\Красн.ПОСЛЕ\20180724_18320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41036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7" name="Рисунок 25" descr="X:\городская среда\2018-22\ОТЧЁТЫ\Еженедельно  по средам Тропникову презентации благоустройства\МО\11 МО Солгинское\площадка КРАСНОАРМЕЙСКАЯ\Красн.ПОСЛЕ\20180724_183318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0438"/>
            <a:ext cx="4138613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1800" y="981075"/>
            <a:ext cx="4140200" cy="25066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981075"/>
            <a:ext cx="4140200" cy="25066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4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0245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0246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0247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9382 w 10692130"/>
              <a:gd name="T3" fmla="*/ 0 h 7560309"/>
              <a:gd name="T4" fmla="*/ 9382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851535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1600" dirty="0" smtClean="0">
              <a:latin typeface="LetoSans Bold" panose="02000803000000000000" pitchFamily="50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600" dirty="0" smtClean="0">
              <a:latin typeface="LetoSans Bold" panose="02000803000000000000" pitchFamily="50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ФОТООТЧЕТ РАБОТЫ общественной комиссии по приемке </a:t>
            </a:r>
            <a:br>
              <a:rPr lang="ru-RU" sz="1600" dirty="0" smtClean="0">
                <a:latin typeface="LetoSans Bold" panose="02000803000000000000" pitchFamily="50" charset="0"/>
              </a:rPr>
            </a:br>
            <a:r>
              <a:rPr lang="ru-RU" sz="1600" dirty="0" smtClean="0">
                <a:latin typeface="LetoSans Bold" panose="02000803000000000000" pitchFamily="50" charset="0"/>
              </a:rPr>
              <a:t> общественной территории Архангельская область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Вельский район Поселок Солгинский улица Красноармейская</a:t>
            </a:r>
          </a:p>
          <a:p>
            <a:pPr fontAlgn="auto">
              <a:spcAft>
                <a:spcPts val="0"/>
              </a:spcAft>
              <a:defRPr/>
            </a:pPr>
            <a:endParaRPr lang="ru-RU" sz="1600" dirty="0" smtClean="0">
              <a:latin typeface="LetoSans Bold" panose="02000803000000000000" pitchFamily="50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10249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50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318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31800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30.10.2018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587875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30.10.2018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65138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30.10.2018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621213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30.10.2018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33068</TotalTime>
  <Words>281</Words>
  <Application>Microsoft Office PowerPoint</Application>
  <PresentationFormat>Экран (4:3)</PresentationFormat>
  <Paragraphs>121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z</cp:lastModifiedBy>
  <cp:revision>1714</cp:revision>
  <cp:lastPrinted>2018-03-12T13:20:16Z</cp:lastPrinted>
  <dcterms:created xsi:type="dcterms:W3CDTF">2014-03-11T07:15:45Z</dcterms:created>
  <dcterms:modified xsi:type="dcterms:W3CDTF">2018-10-04T12:05:55Z</dcterms:modified>
</cp:coreProperties>
</file>