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Default Extension="xlsx" ContentType="application/vnd.openxmlformats-officedocument.spreadsheetml.sheet"/>
  <Override PartName="/ppt/diagrams/quickStyle9.xml" ContentType="application/vnd.openxmlformats-officedocument.drawingml.diagramStyl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quickStyle7.xml" ContentType="application/vnd.openxmlformats-officedocument.drawingml.diagramStyle+xml"/>
  <Override PartName="/ppt/charts/chart1.xml" ContentType="application/vnd.openxmlformats-officedocument.drawingml.chart+xml"/>
  <Override PartName="/ppt/diagrams/drawing10.xml" ContentType="application/vnd.ms-office.drawingml.diagramDrawing+xml"/>
  <Override PartName="/ppt/drawings/drawing5.xml" ContentType="application/vnd.openxmlformats-officedocument.drawingml.chartshap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quickStyle8.xml" ContentType="application/vnd.openxmlformats-officedocument.drawingml.diagramStyle+xml"/>
  <Override PartName="/ppt/charts/chart4.xml" ContentType="application/vnd.openxmlformats-officedocument.drawingml.chart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notesSlides/notesSlide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81" r:id="rId1"/>
  </p:sldMasterIdLst>
  <p:notesMasterIdLst>
    <p:notesMasterId r:id="rId29"/>
  </p:notesMasterIdLst>
  <p:sldIdLst>
    <p:sldId id="257" r:id="rId2"/>
    <p:sldId id="350" r:id="rId3"/>
    <p:sldId id="349" r:id="rId4"/>
    <p:sldId id="348" r:id="rId5"/>
    <p:sldId id="347" r:id="rId6"/>
    <p:sldId id="352" r:id="rId7"/>
    <p:sldId id="326" r:id="rId8"/>
    <p:sldId id="353" r:id="rId9"/>
    <p:sldId id="351" r:id="rId10"/>
    <p:sldId id="354" r:id="rId11"/>
    <p:sldId id="355" r:id="rId12"/>
    <p:sldId id="372" r:id="rId13"/>
    <p:sldId id="359" r:id="rId14"/>
    <p:sldId id="360" r:id="rId15"/>
    <p:sldId id="373" r:id="rId16"/>
    <p:sldId id="362" r:id="rId17"/>
    <p:sldId id="363" r:id="rId18"/>
    <p:sldId id="364" r:id="rId19"/>
    <p:sldId id="365" r:id="rId20"/>
    <p:sldId id="367" r:id="rId21"/>
    <p:sldId id="368" r:id="rId22"/>
    <p:sldId id="337" r:id="rId23"/>
    <p:sldId id="369" r:id="rId24"/>
    <p:sldId id="370" r:id="rId25"/>
    <p:sldId id="371" r:id="rId26"/>
    <p:sldId id="358" r:id="rId27"/>
    <p:sldId id="343" r:id="rId28"/>
  </p:sldIdLst>
  <p:sldSz cx="9144000" cy="6858000" type="screen4x3"/>
  <p:notesSz cx="6815138" cy="99441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DDF3FF"/>
    <a:srgbClr val="C8A1CB"/>
    <a:srgbClr val="FAF9F9"/>
    <a:srgbClr val="FFFF99"/>
    <a:srgbClr val="800000"/>
    <a:srgbClr val="B191CB"/>
    <a:srgbClr val="A47FC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47" autoAdjust="0"/>
    <p:restoredTop sz="97176" autoAdjust="0"/>
  </p:normalViewPr>
  <p:slideViewPr>
    <p:cSldViewPr>
      <p:cViewPr varScale="1">
        <p:scale>
          <a:sx n="110" d="100"/>
          <a:sy n="110" d="100"/>
        </p:scale>
        <p:origin x="-129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9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</c:v>
                </c:pt>
              </c:strCache>
            </c:strRef>
          </c:tx>
          <c:dLbls>
            <c:dLbl>
              <c:idx val="2"/>
              <c:layout>
                <c:manualLayout>
                  <c:x val="-2.314814814814815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999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3"/>
                <c:pt idx="0">
                  <c:v>2021 год</c:v>
                </c:pt>
                <c:pt idx="1">
                  <c:v>2022год</c:v>
                </c:pt>
                <c:pt idx="2">
                  <c:v>2023год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1891185.7</c:v>
                </c:pt>
                <c:pt idx="1">
                  <c:v>1976534.2</c:v>
                </c:pt>
                <c:pt idx="2">
                  <c:v>2114730.7000000002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</c:v>
                </c:pt>
              </c:strCache>
            </c:strRef>
          </c:tx>
          <c:dLbls>
            <c:dLbl>
              <c:idx val="0"/>
              <c:layout>
                <c:manualLayout>
                  <c:x val="5.5555555555555511E-2"/>
                  <c:y val="0.22278483550396119"/>
                </c:manualLayout>
              </c:layout>
              <c:showVal val="1"/>
            </c:dLbl>
            <c:dLbl>
              <c:idx val="1"/>
              <c:layout>
                <c:manualLayout>
                  <c:x val="4.9382716049382804E-2"/>
                  <c:y val="0.25750455012795498"/>
                </c:manualLayout>
              </c:layout>
              <c:showVal val="1"/>
            </c:dLbl>
            <c:dLbl>
              <c:idx val="2"/>
              <c:layout>
                <c:manualLayout>
                  <c:x val="6.0185185185185161E-2"/>
                  <c:y val="0.13309223939197681"/>
                </c:manualLayout>
              </c:layout>
              <c:showVal val="1"/>
            </c:dLbl>
            <c:txPr>
              <a:bodyPr/>
              <a:lstStyle/>
              <a:p>
                <a:pPr>
                  <a:defRPr sz="999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3"/>
                <c:pt idx="0">
                  <c:v>2021 год</c:v>
                </c:pt>
                <c:pt idx="1">
                  <c:v>2022год</c:v>
                </c:pt>
                <c:pt idx="2">
                  <c:v>2023год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1926317.9</c:v>
                </c:pt>
                <c:pt idx="1">
                  <c:v>1993602.5</c:v>
                </c:pt>
                <c:pt idx="2">
                  <c:v>2124816.4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 </c:v>
                </c:pt>
              </c:strCache>
            </c:strRef>
          </c:tx>
          <c:dLbls>
            <c:dLbl>
              <c:idx val="0"/>
              <c:layout>
                <c:manualLayout>
                  <c:x val="2.7777777777777828E-2"/>
                  <c:y val="8.1012895275635599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sz="999" b="1" dirty="0">
                        <a:latin typeface="Times New Roman" pitchFamily="18" charset="0"/>
                        <a:cs typeface="Times New Roman" pitchFamily="18" charset="0"/>
                      </a:rPr>
                      <a:t>-35132,2</a:t>
                    </a:r>
                  </a:p>
                </c:rich>
              </c:tx>
              <c:spPr/>
            </c:dLbl>
            <c:dLbl>
              <c:idx val="1"/>
              <c:layout>
                <c:manualLayout>
                  <c:x val="3.7037037037037063E-2"/>
                  <c:y val="6.0759728411639277E-2"/>
                </c:manualLayout>
              </c:layout>
              <c:spPr/>
              <c:txPr>
                <a:bodyPr/>
                <a:lstStyle/>
                <a:p>
                  <a:pPr>
                    <a:defRPr sz="999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dLbl>
              <c:idx val="2"/>
              <c:layout>
                <c:manualLayout>
                  <c:x val="7.4074074074074084E-2"/>
                  <c:y val="7.5226048351986832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sz="999" b="1" dirty="0">
                        <a:latin typeface="Times New Roman" pitchFamily="18" charset="0"/>
                        <a:cs typeface="Times New Roman" pitchFamily="18" charset="0"/>
                      </a:rPr>
                      <a:t>-10085,7</a:t>
                    </a:r>
                  </a:p>
                </c:rich>
              </c:tx>
              <c:spPr/>
            </c:dLbl>
            <c:showVal val="1"/>
          </c:dLbls>
          <c:cat>
            <c:strRef>
              <c:f>Лист1!$A$2:$A$5</c:f>
              <c:strCache>
                <c:ptCount val="3"/>
                <c:pt idx="0">
                  <c:v>2021 год</c:v>
                </c:pt>
                <c:pt idx="1">
                  <c:v>2022год</c:v>
                </c:pt>
                <c:pt idx="2">
                  <c:v>2023год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-35132.199999999997</c:v>
                </c:pt>
                <c:pt idx="1">
                  <c:v>-17068.3</c:v>
                </c:pt>
                <c:pt idx="2">
                  <c:v>-10085.700000000004</c:v>
                </c:pt>
              </c:numCache>
            </c:numRef>
          </c:val>
        </c:ser>
        <c:shape val="cylinder"/>
        <c:axId val="102009472"/>
        <c:axId val="102027648"/>
        <c:axId val="0"/>
      </c:bar3DChart>
      <c:catAx>
        <c:axId val="102009472"/>
        <c:scaling>
          <c:orientation val="minMax"/>
        </c:scaling>
        <c:axPos val="b"/>
        <c:numFmt formatCode="General" sourceLinked="1"/>
        <c:tickLblPos val="nextTo"/>
        <c:crossAx val="102027648"/>
        <c:crosses val="autoZero"/>
        <c:auto val="1"/>
        <c:lblAlgn val="ctr"/>
        <c:lblOffset val="100"/>
      </c:catAx>
      <c:valAx>
        <c:axId val="102027648"/>
        <c:scaling>
          <c:orientation val="minMax"/>
        </c:scaling>
        <c:axPos val="l"/>
        <c:majorGridlines/>
        <c:numFmt formatCode="General" sourceLinked="1"/>
        <c:tickLblPos val="nextTo"/>
        <c:crossAx val="102009472"/>
        <c:crosses val="autoZero"/>
        <c:crossBetween val="between"/>
      </c:valAx>
      <c:spPr>
        <a:noFill/>
        <a:ln w="25368">
          <a:noFill/>
        </a:ln>
      </c:spPr>
    </c:plotArea>
    <c:legend>
      <c:legendPos val="r"/>
      <c:layout/>
    </c:legend>
    <c:plotVisOnly val="1"/>
    <c:dispBlanksAs val="gap"/>
  </c:chart>
  <c:txPr>
    <a:bodyPr/>
    <a:lstStyle/>
    <a:p>
      <a:pPr>
        <a:defRPr sz="1798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0.10449412902334576"/>
          <c:y val="4.1768747738122801E-2"/>
          <c:w val="0.88673394115209259"/>
          <c:h val="0.8747504971487527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25383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</c:spPr>
          <c:cat>
            <c:strRef>
              <c:f>Лист1!$A$2:$A$6</c:f>
              <c:strCache>
                <c:ptCount val="5"/>
                <c:pt idx="1">
                  <c:v>на 01.01.2021</c:v>
                </c:pt>
                <c:pt idx="2">
                  <c:v>на 01.01.2022</c:v>
                </c:pt>
                <c:pt idx="3">
                  <c:v>на 01.01.2023</c:v>
                </c:pt>
                <c:pt idx="4">
                  <c:v>на 01.01.2024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1">
                  <c:v>137942.6</c:v>
                </c:pt>
                <c:pt idx="2">
                  <c:v>173074.8</c:v>
                </c:pt>
                <c:pt idx="3">
                  <c:v>190074.8</c:v>
                </c:pt>
                <c:pt idx="4">
                  <c:v>200074.8</c:v>
                </c:pt>
              </c:numCache>
            </c:numRef>
          </c:val>
        </c:ser>
        <c:shape val="cylinder"/>
        <c:axId val="140285824"/>
        <c:axId val="140287360"/>
        <c:axId val="0"/>
      </c:bar3DChart>
      <c:catAx>
        <c:axId val="14028582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399" b="1">
                <a:solidFill>
                  <a:srgbClr val="003300"/>
                </a:solidFill>
                <a:latin typeface="Book Antiqua" pitchFamily="18" charset="0"/>
              </a:defRPr>
            </a:pPr>
            <a:endParaRPr lang="ru-RU"/>
          </a:p>
        </c:txPr>
        <c:crossAx val="140287360"/>
        <c:crosses val="autoZero"/>
        <c:auto val="1"/>
        <c:lblAlgn val="ctr"/>
        <c:lblOffset val="100"/>
      </c:catAx>
      <c:valAx>
        <c:axId val="140287360"/>
        <c:scaling>
          <c:orientation val="minMax"/>
        </c:scaling>
        <c:axPos val="l"/>
        <c:majorGridlines>
          <c:spPr>
            <a:effectLst>
              <a:outerShdw blurRad="50800" dist="50800" dir="5400000" algn="ctr" rotWithShape="0">
                <a:schemeClr val="bg2"/>
              </a:outerShdw>
            </a:effectLst>
          </c:spPr>
        </c:majorGridlines>
        <c:numFmt formatCode="General" sourceLinked="1"/>
        <c:tickLblPos val="nextTo"/>
        <c:txPr>
          <a:bodyPr/>
          <a:lstStyle/>
          <a:p>
            <a:pPr>
              <a:defRPr sz="1599">
                <a:solidFill>
                  <a:srgbClr val="003300"/>
                </a:solidFill>
                <a:latin typeface="Book Antiqua" pitchFamily="18" charset="0"/>
              </a:defRPr>
            </a:pPr>
            <a:endParaRPr lang="ru-RU"/>
          </a:p>
        </c:txPr>
        <c:crossAx val="140285824"/>
        <c:crosses val="autoZero"/>
        <c:crossBetween val="between"/>
      </c:valAx>
      <c:spPr>
        <a:noFill/>
        <a:ln w="25383">
          <a:noFill/>
        </a:ln>
      </c:spPr>
    </c:plotArea>
    <c:plotVisOnly val="1"/>
    <c:dispBlanksAs val="gap"/>
  </c:chart>
  <c:txPr>
    <a:bodyPr/>
    <a:lstStyle/>
    <a:p>
      <a:pPr>
        <a:defRPr sz="1799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399" u="sng">
                <a:solidFill>
                  <a:srgbClr val="003366"/>
                </a:solidFill>
                <a:latin typeface="Bookman Old Style" pitchFamily="18" charset="0"/>
              </a:defRPr>
            </a:pPr>
            <a:r>
              <a:rPr lang="ru-RU" dirty="0" smtClean="0"/>
              <a:t>2021 </a:t>
            </a:r>
            <a:r>
              <a:rPr lang="ru-RU" dirty="0"/>
              <a:t>год</a:t>
            </a:r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4.4891190621427532E-2"/>
          <c:y val="0.10752666602682061"/>
          <c:w val="0.64839593525165362"/>
          <c:h val="0.8702044060143618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spPr>
              <a:solidFill>
                <a:srgbClr val="9966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spPr>
              <a:solidFill>
                <a:srgbClr val="FFCC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spPr>
              <a:solidFill>
                <a:srgbClr val="0066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999">
                        <a:solidFill>
                          <a:schemeClr val="bg1"/>
                        </a:solidFill>
                      </a:defRPr>
                    </a:pPr>
                    <a:r>
                      <a:rPr lang="ru-RU" b="1" dirty="0" smtClean="0">
                        <a:latin typeface="Times New Roman" pitchFamily="18" charset="0"/>
                        <a:cs typeface="Times New Roman" pitchFamily="18" charset="0"/>
                      </a:rPr>
                      <a:t>34194,6</a:t>
                    </a:r>
                    <a:endParaRPr lang="en-US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</c:dLbl>
            <c:delete val="1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295626.40000000002</c:v>
                </c:pt>
                <c:pt idx="1">
                  <c:v>43680</c:v>
                </c:pt>
                <c:pt idx="2">
                  <c:v>1207328.3</c:v>
                </c:pt>
              </c:numCache>
            </c:numRef>
          </c:val>
        </c:ser>
      </c:pie3DChart>
      <c:spPr>
        <a:noFill/>
        <a:ln w="25383">
          <a:noFill/>
        </a:ln>
      </c:spPr>
    </c:plotArea>
    <c:legend>
      <c:legendPos val="r"/>
      <c:layout/>
      <c:txPr>
        <a:bodyPr/>
        <a:lstStyle/>
        <a:p>
          <a:pPr>
            <a:defRPr sz="1099">
              <a:solidFill>
                <a:srgbClr val="003366"/>
              </a:solidFill>
              <a:latin typeface="Book Antiqua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799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 algn="ctr" rtl="0">
              <a:defRPr sz="1399" b="1" i="0" u="sng" strike="noStrike" kern="1200" baseline="0">
                <a:solidFill>
                  <a:srgbClr val="003366"/>
                </a:solidFill>
                <a:latin typeface="Bookman Old Style" pitchFamily="18" charset="0"/>
                <a:ea typeface="+mn-ea"/>
                <a:cs typeface="+mn-cs"/>
              </a:defRPr>
            </a:pPr>
            <a:r>
              <a:rPr lang="ru-RU" sz="1399" b="1" i="0" u="sng" strike="noStrike" kern="1200" baseline="0" dirty="0" smtClean="0">
                <a:solidFill>
                  <a:srgbClr val="003366"/>
                </a:solidFill>
                <a:latin typeface="Bookman Old Style" pitchFamily="18" charset="0"/>
                <a:ea typeface="+mn-ea"/>
                <a:cs typeface="+mn-cs"/>
              </a:rPr>
              <a:t>2022 </a:t>
            </a:r>
            <a:r>
              <a:rPr lang="ru-RU" sz="1399" b="1" i="0" u="sng" strike="noStrike" kern="1200" baseline="0" dirty="0">
                <a:solidFill>
                  <a:srgbClr val="003366"/>
                </a:solidFill>
                <a:latin typeface="Bookman Old Style" pitchFamily="18" charset="0"/>
                <a:ea typeface="+mn-ea"/>
                <a:cs typeface="+mn-cs"/>
              </a:rPr>
              <a:t>год</a:t>
            </a:r>
          </a:p>
        </c:rich>
      </c:tx>
      <c:layout>
        <c:manualLayout>
          <c:xMode val="edge"/>
          <c:yMode val="edge"/>
          <c:x val="0.38514599344146738"/>
          <c:y val="3.250145815106445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5.4429595985672333E-2"/>
          <c:y val="0.20623622229109181"/>
          <c:w val="0.60729664155022745"/>
          <c:h val="0.779839886211483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spPr>
              <a:solidFill>
                <a:srgbClr val="9966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spPr>
              <a:solidFill>
                <a:srgbClr val="FFFF66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spPr>
              <a:solidFill>
                <a:srgbClr val="0066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-0.12653809617928943"/>
                  <c:y val="5.7828004490729099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10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329344,5</a:t>
                    </a:r>
                    <a:endParaRPr lang="en-US" sz="1001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dLblPos val="bestFit"/>
            </c:dLbl>
            <c:delete val="1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311467.3</c:v>
                </c:pt>
                <c:pt idx="1">
                  <c:v>43680</c:v>
                </c:pt>
                <c:pt idx="2">
                  <c:v>1182607.2</c:v>
                </c:pt>
              </c:numCache>
            </c:numRef>
          </c:val>
        </c:ser>
      </c:pie3DChart>
      <c:spPr>
        <a:noFill/>
        <a:ln w="25363">
          <a:noFill/>
        </a:ln>
      </c:spPr>
    </c:plotArea>
    <c:legend>
      <c:legendPos val="r"/>
      <c:layout>
        <c:manualLayout>
          <c:xMode val="edge"/>
          <c:yMode val="edge"/>
          <c:x val="0.6553227968806058"/>
          <c:y val="0.49590441819772541"/>
          <c:w val="0.30305456422263766"/>
          <c:h val="0.46041593759113425"/>
        </c:manualLayout>
      </c:layout>
      <c:txPr>
        <a:bodyPr/>
        <a:lstStyle/>
        <a:p>
          <a:pPr>
            <a:defRPr sz="1099">
              <a:solidFill>
                <a:srgbClr val="003366"/>
              </a:solidFill>
              <a:latin typeface="Book Antiqua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798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 algn="ctr" rtl="0">
              <a:defRPr lang="ru-RU" sz="1396" b="1" i="0" u="sng" strike="noStrike" kern="1200" baseline="0" dirty="0">
                <a:solidFill>
                  <a:srgbClr val="003366"/>
                </a:solidFill>
                <a:latin typeface="Bookman Old Style" pitchFamily="18" charset="0"/>
                <a:ea typeface="+mn-ea"/>
                <a:cs typeface="+mn-cs"/>
              </a:defRPr>
            </a:pPr>
            <a:r>
              <a:rPr dirty="0" smtClean="0"/>
              <a:t>2023 </a:t>
            </a:r>
            <a:r>
              <a:rPr dirty="0" err="1"/>
              <a:t>год</a:t>
            </a:r>
            <a:endParaRPr dirty="0"/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8.6742683108007729E-2"/>
          <c:y val="0.25834811113377998"/>
          <c:w val="0.52886346753825586"/>
          <c:h val="0.6262615712722214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spPr>
              <a:solidFill>
                <a:srgbClr val="9966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spPr>
              <a:solidFill>
                <a:srgbClr val="FFFF66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spPr>
              <a:solidFill>
                <a:srgbClr val="0066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-5.3047389245464455E-2"/>
                  <c:y val="8.8922701563713027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997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344864,3</a:t>
                    </a:r>
                    <a:endParaRPr lang="en-US" sz="998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dLblPos val="bestFit"/>
            </c:dLbl>
            <c:delete val="1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#,##0.00">
                  <c:v>298833.3</c:v>
                </c:pt>
                <c:pt idx="1">
                  <c:v>43680</c:v>
                </c:pt>
                <c:pt idx="2">
                  <c:v>1211143.7</c:v>
                </c:pt>
              </c:numCache>
            </c:numRef>
          </c:val>
        </c:ser>
      </c:pie3DChart>
      <c:spPr>
        <a:noFill/>
        <a:ln w="25362">
          <a:noFill/>
        </a:ln>
      </c:spPr>
    </c:plotArea>
    <c:legend>
      <c:legendPos val="r"/>
      <c:layout>
        <c:manualLayout>
          <c:xMode val="edge"/>
          <c:yMode val="edge"/>
          <c:x val="0.69291487149012054"/>
          <c:y val="0.19415617351628514"/>
          <c:w val="0.29765116624572852"/>
          <c:h val="0.74340454278658219"/>
        </c:manualLayout>
      </c:layout>
      <c:txPr>
        <a:bodyPr/>
        <a:lstStyle/>
        <a:p>
          <a:pPr>
            <a:defRPr sz="1096">
              <a:solidFill>
                <a:srgbClr val="003366"/>
              </a:solidFill>
              <a:latin typeface="Book Antiqua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794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u="sng"/>
            </a:pPr>
            <a:r>
              <a:rPr lang="en-US" u="sng" dirty="0"/>
              <a:t>2015 </a:t>
            </a:r>
            <a:r>
              <a:rPr lang="en-US" u="sng" dirty="0" smtClean="0"/>
              <a:t>  </a:t>
            </a:r>
            <a:endParaRPr lang="ru-RU" u="sng" dirty="0" smtClean="0"/>
          </a:p>
          <a:p>
            <a:pPr>
              <a:defRPr u="sng"/>
            </a:pPr>
            <a:r>
              <a:rPr lang="en-US" sz="1799" u="none" dirty="0" smtClean="0"/>
              <a:t>31 </a:t>
            </a:r>
            <a:r>
              <a:rPr lang="en-US" sz="1799" u="none" dirty="0"/>
              <a:t>679,1</a:t>
            </a:r>
          </a:p>
        </c:rich>
      </c:tx>
      <c:layout>
        <c:manualLayout>
          <c:xMode val="edge"/>
          <c:yMode val="edge"/>
          <c:x val="0.57198930999228748"/>
          <c:y val="2.4609761203162488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3805736144259837E-2"/>
          <c:y val="0.24360544035334591"/>
          <c:w val="0.55586759517141759"/>
          <c:h val="0.73167184643304894"/>
        </c:manualLayout>
      </c:layout>
      <c:pie3DChart>
        <c:varyColors val="1"/>
      </c:pie3DChart>
      <c:spPr>
        <a:noFill/>
        <a:ln w="25385">
          <a:noFill/>
        </a:ln>
      </c:spPr>
    </c:plotArea>
    <c:legend>
      <c:legendPos val="r"/>
      <c:layout>
        <c:manualLayout>
          <c:xMode val="edge"/>
          <c:yMode val="edge"/>
          <c:x val="0.64570301149713982"/>
          <c:y val="0.35050223016601451"/>
          <c:w val="0.33605199122319274"/>
          <c:h val="0.50957216237540859"/>
        </c:manualLayout>
      </c:layout>
      <c:txPr>
        <a:bodyPr/>
        <a:lstStyle/>
        <a:p>
          <a:pPr>
            <a:defRPr sz="899">
              <a:latin typeface="Bookman Old Style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799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0"/>
      <c:rotY val="0"/>
      <c:depthPercent val="100"/>
      <c:perspective val="30"/>
    </c:view3D>
    <c:sideWall>
      <c:spPr>
        <a:noFill/>
      </c:spPr>
    </c:sideWall>
    <c:backWall>
      <c:spPr>
        <a:noFill/>
      </c:spPr>
    </c:backWall>
    <c:plotArea>
      <c:layout>
        <c:manualLayout>
          <c:layoutTarget val="inner"/>
          <c:xMode val="edge"/>
          <c:yMode val="edge"/>
          <c:x val="0.13299900504190793"/>
          <c:y val="3.206043210388719E-2"/>
          <c:w val="0.77343514043239403"/>
          <c:h val="0.83366071139774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66FF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spPr>
              <a:solidFill>
                <a:srgbClr val="0066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spPr>
              <a:solidFill>
                <a:srgbClr val="0066FF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spPr>
              <a:solidFill>
                <a:srgbClr val="0066FF"/>
              </a:solidFill>
              <a:ln w="9524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-7.1991612240251994E-3"/>
                  <c:y val="-1.7860357288008877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>
                        <a:latin typeface="Times New Roman" pitchFamily="18" charset="0"/>
                        <a:cs typeface="Times New Roman" pitchFamily="18" charset="0"/>
                      </a:rPr>
                      <a:t>69 061,0</a:t>
                    </a:r>
                  </a:p>
                </c:rich>
              </c:tx>
            </c:dLbl>
            <c:dLbl>
              <c:idx val="1"/>
              <c:layout>
                <c:manualLayout>
                  <c:x val="-2.5916980406490719E-2"/>
                  <c:y val="2.2325226873526052E-3"/>
                </c:manualLayout>
              </c:layout>
              <c:showVal val="1"/>
            </c:dLbl>
            <c:dLbl>
              <c:idx val="2"/>
              <c:layout>
                <c:manualLayout>
                  <c:x val="-4.1755135099346162E-2"/>
                  <c:y val="1.6155026375409764E-3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>
                        <a:latin typeface="Times New Roman" pitchFamily="18" charset="0"/>
                        <a:cs typeface="Times New Roman" pitchFamily="18" charset="0"/>
                      </a:rPr>
                      <a:t>96 271,5</a:t>
                    </a:r>
                  </a:p>
                </c:rich>
              </c:tx>
            </c:dLbl>
            <c:dLbl>
              <c:idx val="3"/>
              <c:layout>
                <c:manualLayout>
                  <c:x val="-1.1518657958440318E-2"/>
                  <c:y val="-1.1603242914529958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Налоги на совокупный доход</c:v>
                </c:pt>
                <c:pt idx="2">
                  <c:v>Акцизы</c:v>
                </c:pt>
                <c:pt idx="3">
                  <c:v>Госпошлина</c:v>
                </c:pt>
                <c:pt idx="4">
                  <c:v>Неналоговые доходы 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255973</c:v>
                </c:pt>
                <c:pt idx="1">
                  <c:v>29194</c:v>
                </c:pt>
                <c:pt idx="2">
                  <c:v>28745</c:v>
                </c:pt>
                <c:pt idx="3">
                  <c:v>8243</c:v>
                </c:pt>
                <c:pt idx="4">
                  <c:v>34194.6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CC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Налоги на совокупный доход</c:v>
                </c:pt>
                <c:pt idx="2">
                  <c:v>Акцизы</c:v>
                </c:pt>
                <c:pt idx="3">
                  <c:v>Госпошлина</c:v>
                </c:pt>
                <c:pt idx="4">
                  <c:v>Неналоговые доходы 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266587</c:v>
                </c:pt>
                <c:pt idx="1">
                  <c:v>21094</c:v>
                </c:pt>
                <c:pt idx="2">
                  <c:v>33349.300000000003</c:v>
                </c:pt>
                <c:pt idx="3">
                  <c:v>8243</c:v>
                </c:pt>
                <c:pt idx="4">
                  <c:v>31831.4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99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3.5995806120126012E-2"/>
                  <c:y val="-4.6412971658120576E-3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>
                        <a:latin typeface="Times New Roman" pitchFamily="18" charset="0"/>
                        <a:cs typeface="Times New Roman" pitchFamily="18" charset="0"/>
                      </a:rPr>
                      <a:t>49 132,0</a:t>
                    </a:r>
                  </a:p>
                </c:rich>
              </c:tx>
            </c:dLbl>
            <c:dLbl>
              <c:idx val="1"/>
              <c:layout>
                <c:manualLayout>
                  <c:x val="3.4555973875321132E-2"/>
                  <c:y val="9.1064073049548708E-3"/>
                </c:manualLayout>
              </c:layout>
              <c:showVal val="1"/>
            </c:dLbl>
            <c:dLbl>
              <c:idx val="2"/>
              <c:layout>
                <c:manualLayout>
                  <c:x val="2.4477148161685836E-2"/>
                  <c:y val="-9.1944776881331056E-3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>
                        <a:latin typeface="Times New Roman" pitchFamily="18" charset="0"/>
                        <a:cs typeface="Times New Roman" pitchFamily="18" charset="0"/>
                      </a:rPr>
                      <a:t>100 033,8</a:t>
                    </a:r>
                  </a:p>
                </c:rich>
              </c:tx>
            </c:dLbl>
            <c:dLbl>
              <c:idx val="3"/>
              <c:layout>
                <c:manualLayout>
                  <c:x val="1.4398322448050399E-2"/>
                  <c:y val="-1.1603242914529958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Налоги на совокупный доход</c:v>
                </c:pt>
                <c:pt idx="2">
                  <c:v>Акцизы</c:v>
                </c:pt>
                <c:pt idx="3">
                  <c:v>Госпошлина</c:v>
                </c:pt>
                <c:pt idx="4">
                  <c:v>Неналоговые доходы </c:v>
                </c:pt>
              </c:strCache>
            </c:str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280000</c:v>
                </c:pt>
                <c:pt idx="1">
                  <c:v>21094</c:v>
                </c:pt>
                <c:pt idx="2">
                  <c:v>35527.300000000003</c:v>
                </c:pt>
                <c:pt idx="3">
                  <c:v>8243</c:v>
                </c:pt>
                <c:pt idx="4">
                  <c:v>31834.2</c:v>
                </c:pt>
              </c:numCache>
            </c:numRef>
          </c:val>
        </c:ser>
        <c:gapWidth val="100"/>
        <c:shape val="cylinder"/>
        <c:axId val="117401472"/>
        <c:axId val="117403008"/>
        <c:axId val="0"/>
      </c:bar3DChart>
      <c:catAx>
        <c:axId val="117401472"/>
        <c:scaling>
          <c:orientation val="minMax"/>
        </c:scaling>
        <c:delete val="1"/>
        <c:axPos val="b"/>
        <c:tickLblPos val="none"/>
        <c:crossAx val="117403008"/>
        <c:crosses val="autoZero"/>
        <c:auto val="1"/>
        <c:lblAlgn val="ctr"/>
        <c:lblOffset val="100"/>
      </c:catAx>
      <c:valAx>
        <c:axId val="117403008"/>
        <c:scaling>
          <c:orientation val="minMax"/>
        </c:scaling>
        <c:axPos val="l"/>
        <c:majorGridlines>
          <c:spPr>
            <a:ln w="19048">
              <a:solidFill>
                <a:srgbClr val="F8F8F8"/>
              </a:solidFill>
            </a:ln>
            <a:effectLst>
              <a:outerShdw blurRad="50800" dist="50800" dir="5400000" algn="ctr" rotWithShape="0">
                <a:srgbClr val="009900"/>
              </a:outerShdw>
            </a:effectLst>
          </c:spPr>
        </c:majorGridlines>
        <c:numFmt formatCode="#,##0.0" sourceLinked="1"/>
        <c:tickLblPos val="nextTo"/>
        <c:spPr>
          <a:noFill/>
          <a:ln>
            <a:solidFill>
              <a:srgbClr val="009999"/>
            </a:solidFill>
          </a:ln>
          <a:effectLst>
            <a:outerShdw blurRad="50800" dist="50800" dir="5400000" algn="ctr" rotWithShape="0">
              <a:srgbClr val="009900"/>
            </a:outerShdw>
          </a:effectLst>
        </c:spPr>
        <c:txPr>
          <a:bodyPr/>
          <a:lstStyle/>
          <a:p>
            <a:pPr>
              <a:defRPr sz="1400">
                <a:solidFill>
                  <a:srgbClr val="000099"/>
                </a:solidFill>
                <a:latin typeface="Book Antiqua" pitchFamily="18" charset="0"/>
              </a:defRPr>
            </a:pPr>
            <a:endParaRPr lang="ru-RU"/>
          </a:p>
        </c:txPr>
        <c:crossAx val="117401472"/>
        <c:crosses val="autoZero"/>
        <c:crossBetween val="between"/>
      </c:valAx>
      <c:spPr>
        <a:noFill/>
        <a:ln w="25398">
          <a:noFill/>
        </a:ln>
      </c:spPr>
    </c:plotArea>
    <c:legend>
      <c:legendPos val="r"/>
      <c:layout>
        <c:manualLayout>
          <c:xMode val="edge"/>
          <c:yMode val="edge"/>
          <c:x val="0.88064940102551958"/>
          <c:y val="0.11484107128749374"/>
          <c:w val="0.10639213787596943"/>
          <c:h val="0.17200150984471432"/>
        </c:manualLayout>
      </c:layout>
      <c:txPr>
        <a:bodyPr/>
        <a:lstStyle/>
        <a:p>
          <a:pPr>
            <a:defRPr sz="1600">
              <a:solidFill>
                <a:schemeClr val="tx2">
                  <a:lumMod val="10000"/>
                </a:schemeClr>
              </a:solidFill>
              <a:latin typeface="Book Antiqua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u="sng"/>
            </a:pPr>
            <a:r>
              <a:rPr lang="en-US" u="sng" dirty="0"/>
              <a:t>2015 </a:t>
            </a:r>
            <a:r>
              <a:rPr lang="en-US" u="sng" dirty="0" smtClean="0"/>
              <a:t>  </a:t>
            </a:r>
            <a:endParaRPr lang="ru-RU" u="sng" dirty="0" smtClean="0"/>
          </a:p>
          <a:p>
            <a:pPr>
              <a:defRPr u="sng"/>
            </a:pPr>
            <a:r>
              <a:rPr lang="en-US" sz="1799" u="none" dirty="0" smtClean="0"/>
              <a:t>31 </a:t>
            </a:r>
            <a:r>
              <a:rPr lang="en-US" sz="1799" u="none" dirty="0"/>
              <a:t>679,1</a:t>
            </a:r>
          </a:p>
        </c:rich>
      </c:tx>
      <c:layout>
        <c:manualLayout>
          <c:xMode val="edge"/>
          <c:yMode val="edge"/>
          <c:x val="0.57198930999228748"/>
          <c:y val="2.4609761203162488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3805736144259837E-2"/>
          <c:y val="0.24360544035334591"/>
          <c:w val="0.55586759517141759"/>
          <c:h val="0.73167184643304839"/>
        </c:manualLayout>
      </c:layout>
      <c:pie3DChart>
        <c:varyColors val="1"/>
      </c:pie3DChart>
      <c:spPr>
        <a:noFill/>
        <a:ln w="25385">
          <a:noFill/>
        </a:ln>
      </c:spPr>
    </c:plotArea>
    <c:legend>
      <c:legendPos val="r"/>
      <c:layout>
        <c:manualLayout>
          <c:xMode val="edge"/>
          <c:yMode val="edge"/>
          <c:x val="0.6457030114971396"/>
          <c:y val="0.35050223016601451"/>
          <c:w val="0.33605199122319257"/>
          <c:h val="0.5095721623754087"/>
        </c:manualLayout>
      </c:layout>
      <c:txPr>
        <a:bodyPr/>
        <a:lstStyle/>
        <a:p>
          <a:pPr>
            <a:defRPr sz="899">
              <a:latin typeface="Bookman Old Style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799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0"/>
      <c:rotY val="0"/>
      <c:depthPercent val="100"/>
      <c:perspective val="30"/>
    </c:view3D>
    <c:sideWall>
      <c:spPr>
        <a:noFill/>
      </c:spPr>
    </c:sideWall>
    <c:backWall>
      <c:spPr>
        <a:noFill/>
      </c:spPr>
    </c:backWall>
    <c:plotArea>
      <c:layout>
        <c:manualLayout>
          <c:layoutTarget val="inner"/>
          <c:xMode val="edge"/>
          <c:yMode val="edge"/>
          <c:x val="0.10180645856430351"/>
          <c:y val="3.4292568897637793E-2"/>
          <c:w val="0.89442898499768897"/>
          <c:h val="0.8314285714285716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66FF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spPr>
              <a:solidFill>
                <a:srgbClr val="0066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spPr>
              <a:solidFill>
                <a:srgbClr val="0066FF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spPr>
              <a:solidFill>
                <a:srgbClr val="0066FF"/>
              </a:solidFill>
              <a:ln w="9524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-7.1991612240251994E-3"/>
                  <c:y val="-1.7860357288008871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>
                        <a:latin typeface="Times New Roman" pitchFamily="18" charset="0"/>
                        <a:cs typeface="Times New Roman" pitchFamily="18" charset="0"/>
                      </a:rPr>
                      <a:t>69 061,0</a:t>
                    </a:r>
                  </a:p>
                </c:rich>
              </c:tx>
            </c:dLbl>
            <c:dLbl>
              <c:idx val="1"/>
              <c:layout>
                <c:manualLayout>
                  <c:x val="-2.5916980406490719E-2"/>
                  <c:y val="2.2325226873526052E-3"/>
                </c:manualLayout>
              </c:layout>
              <c:showVal val="1"/>
            </c:dLbl>
            <c:dLbl>
              <c:idx val="2"/>
              <c:layout>
                <c:manualLayout>
                  <c:x val="-4.1755135099346162E-2"/>
                  <c:y val="1.6155026375409764E-3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>
                        <a:latin typeface="Times New Roman" pitchFamily="18" charset="0"/>
                        <a:cs typeface="Times New Roman" pitchFamily="18" charset="0"/>
                      </a:rPr>
                      <a:t>96 271,5</a:t>
                    </a:r>
                  </a:p>
                </c:rich>
              </c:tx>
            </c:dLbl>
            <c:dLbl>
              <c:idx val="3"/>
              <c:layout>
                <c:manualLayout>
                  <c:x val="-1.1518657958440318E-2"/>
                  <c:y val="-1.1603242914529958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124619.9</c:v>
                </c:pt>
                <c:pt idx="1">
                  <c:v>447656.7</c:v>
                </c:pt>
                <c:pt idx="2">
                  <c:v>848945.7</c:v>
                </c:pt>
                <c:pt idx="3">
                  <c:v>115613.8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CC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111357.1</c:v>
                </c:pt>
                <c:pt idx="1">
                  <c:v>628681</c:v>
                </c:pt>
                <c:pt idx="2">
                  <c:v>869457.9</c:v>
                </c:pt>
                <c:pt idx="3">
                  <c:v>5862.5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99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3.5995806120126012E-2"/>
                  <c:y val="-4.6412971658120541E-3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>
                        <a:latin typeface="Times New Roman" pitchFamily="18" charset="0"/>
                        <a:cs typeface="Times New Roman" pitchFamily="18" charset="0"/>
                      </a:rPr>
                      <a:t>49 132,0</a:t>
                    </a:r>
                  </a:p>
                </c:rich>
              </c:tx>
            </c:dLbl>
            <c:dLbl>
              <c:idx val="1"/>
              <c:layout>
                <c:manualLayout>
                  <c:x val="3.4555973875321118E-2"/>
                  <c:y val="9.1064073049548708E-3"/>
                </c:manualLayout>
              </c:layout>
              <c:showVal val="1"/>
            </c:dLbl>
            <c:dLbl>
              <c:idx val="2"/>
              <c:layout>
                <c:manualLayout>
                  <c:x val="2.4477148161685822E-2"/>
                  <c:y val="-9.1944776881331056E-3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>
                        <a:latin typeface="Times New Roman" pitchFamily="18" charset="0"/>
                        <a:cs typeface="Times New Roman" pitchFamily="18" charset="0"/>
                      </a:rPr>
                      <a:t>100 033,8</a:t>
                    </a:r>
                  </a:p>
                </c:rich>
              </c:tx>
            </c:dLbl>
            <c:dLbl>
              <c:idx val="3"/>
              <c:layout>
                <c:manualLayout>
                  <c:x val="1.4398322448050399E-2"/>
                  <c:y val="-1.1603242914529958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111287.3</c:v>
                </c:pt>
                <c:pt idx="1">
                  <c:v>738595.9</c:v>
                </c:pt>
                <c:pt idx="2">
                  <c:v>882286.5</c:v>
                </c:pt>
                <c:pt idx="3">
                  <c:v>5862.5</c:v>
                </c:pt>
              </c:numCache>
            </c:numRef>
          </c:val>
        </c:ser>
        <c:gapWidth val="100"/>
        <c:shape val="cylinder"/>
        <c:axId val="137001984"/>
        <c:axId val="137008256"/>
        <c:axId val="0"/>
      </c:bar3DChart>
      <c:catAx>
        <c:axId val="137001984"/>
        <c:scaling>
          <c:orientation val="minMax"/>
        </c:scaling>
        <c:delete val="1"/>
        <c:axPos val="b"/>
        <c:tickLblPos val="none"/>
        <c:crossAx val="137008256"/>
        <c:crosses val="autoZero"/>
        <c:auto val="1"/>
        <c:lblAlgn val="ctr"/>
        <c:lblOffset val="100"/>
      </c:catAx>
      <c:valAx>
        <c:axId val="137008256"/>
        <c:scaling>
          <c:orientation val="minMax"/>
        </c:scaling>
        <c:axPos val="l"/>
        <c:majorGridlines>
          <c:spPr>
            <a:ln w="19048">
              <a:solidFill>
                <a:srgbClr val="F8F8F8"/>
              </a:solidFill>
            </a:ln>
            <a:effectLst>
              <a:outerShdw blurRad="50800" dist="50800" dir="5400000" algn="ctr" rotWithShape="0">
                <a:srgbClr val="009900"/>
              </a:outerShdw>
            </a:effectLst>
          </c:spPr>
        </c:majorGridlines>
        <c:numFmt formatCode="#,##0.0" sourceLinked="1"/>
        <c:tickLblPos val="nextTo"/>
        <c:spPr>
          <a:noFill/>
          <a:ln>
            <a:solidFill>
              <a:srgbClr val="009999"/>
            </a:solidFill>
          </a:ln>
          <a:effectLst>
            <a:outerShdw blurRad="50800" dist="50800" dir="5400000" algn="ctr" rotWithShape="0">
              <a:srgbClr val="009900"/>
            </a:outerShdw>
          </a:effectLst>
        </c:spPr>
        <c:txPr>
          <a:bodyPr/>
          <a:lstStyle/>
          <a:p>
            <a:pPr>
              <a:defRPr sz="1400">
                <a:solidFill>
                  <a:srgbClr val="000099"/>
                </a:solidFill>
                <a:latin typeface="Book Antiqua" pitchFamily="18" charset="0"/>
              </a:defRPr>
            </a:pPr>
            <a:endParaRPr lang="ru-RU"/>
          </a:p>
        </c:txPr>
        <c:crossAx val="137001984"/>
        <c:crosses val="autoZero"/>
        <c:crossBetween val="between"/>
      </c:valAx>
      <c:spPr>
        <a:noFill/>
        <a:ln w="25398">
          <a:noFill/>
        </a:ln>
      </c:spPr>
    </c:plotArea>
    <c:legend>
      <c:legendPos val="r"/>
      <c:layout>
        <c:manualLayout>
          <c:xMode val="edge"/>
          <c:yMode val="edge"/>
          <c:x val="0.88064940102551925"/>
          <c:y val="0.11484107128749374"/>
          <c:w val="0.10639213787596938"/>
          <c:h val="0.17200150984471432"/>
        </c:manualLayout>
      </c:layout>
      <c:txPr>
        <a:bodyPr/>
        <a:lstStyle/>
        <a:p>
          <a:pPr>
            <a:defRPr sz="1600">
              <a:solidFill>
                <a:schemeClr val="tx2">
                  <a:lumMod val="10000"/>
                </a:schemeClr>
              </a:solidFill>
              <a:latin typeface="Book Antiqua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2.4788912343073052E-2"/>
          <c:y val="2.5273387345147402E-2"/>
          <c:w val="0.71190993486925269"/>
          <c:h val="0.96101611072749948"/>
        </c:manualLayout>
      </c:layout>
      <c:pie3DChart>
        <c:varyColors val="1"/>
      </c:pie3DChart>
      <c:spPr>
        <a:noFill/>
        <a:ln w="25390">
          <a:noFill/>
        </a:ln>
      </c:spPr>
    </c:plotArea>
    <c:legend>
      <c:legendPos val="r"/>
      <c:layout>
        <c:manualLayout>
          <c:xMode val="edge"/>
          <c:yMode val="edge"/>
          <c:x val="0.71169475995951681"/>
          <c:y val="8.9980073561039028E-2"/>
          <c:w val="0.28049166786482488"/>
          <c:h val="0.76640068820828833"/>
        </c:manualLayout>
      </c:layout>
      <c:txPr>
        <a:bodyPr/>
        <a:lstStyle/>
        <a:p>
          <a:pPr>
            <a:defRPr sz="1200" b="0" baseline="0">
              <a:solidFill>
                <a:schemeClr val="bg1"/>
              </a:solidFill>
              <a:latin typeface="Book Antiqua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799"/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D79684-7987-4CC0-B384-90DD347A6FCC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3E96EE-AB5D-4732-93D9-08FF4C35A5C7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1"/>
        </a:solidFill>
      </dgm:spPr>
      <dgm:t>
        <a:bodyPr/>
        <a:lstStyle/>
        <a:p>
          <a:pPr rtl="0"/>
          <a:r>
            <a:rPr lang="ru-RU" sz="1500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Численность населения на 01.01.2020 г.            48 388человек</a:t>
          </a:r>
          <a:endParaRPr lang="ru-RU" sz="1500" dirty="0"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gm:t>
    </dgm:pt>
    <dgm:pt modelId="{409E3DAA-ABF7-40B8-A81D-DBA078D032E8}" type="parTrans" cxnId="{FE5FF70F-0741-44DE-B538-4A8BC1B79CC9}">
      <dgm:prSet/>
      <dgm:spPr/>
      <dgm:t>
        <a:bodyPr/>
        <a:lstStyle/>
        <a:p>
          <a:endParaRPr lang="ru-RU"/>
        </a:p>
      </dgm:t>
    </dgm:pt>
    <dgm:pt modelId="{6015779B-1EC6-4228-9E9C-EA0339BEF0CE}" type="sibTrans" cxnId="{FE5FF70F-0741-44DE-B538-4A8BC1B79CC9}">
      <dgm:prSet/>
      <dgm:spPr/>
      <dgm:t>
        <a:bodyPr/>
        <a:lstStyle/>
        <a:p>
          <a:endParaRPr lang="ru-RU"/>
        </a:p>
      </dgm:t>
    </dgm:pt>
    <dgm:pt modelId="{141AC1BF-BDE4-46C6-91AE-706DD2686969}" type="pres">
      <dgm:prSet presAssocID="{79D79684-7987-4CC0-B384-90DD347A6FCC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7CA0297-A98F-4293-8EB7-BD79A17707DA}" type="pres">
      <dgm:prSet presAssocID="{1C3E96EE-AB5D-4732-93D9-08FF4C35A5C7}" presName="horFlow" presStyleCnt="0"/>
      <dgm:spPr/>
    </dgm:pt>
    <dgm:pt modelId="{30C103A0-357A-420A-AADA-C781BF756532}" type="pres">
      <dgm:prSet presAssocID="{1C3E96EE-AB5D-4732-93D9-08FF4C35A5C7}" presName="bigChev" presStyleLbl="node1" presStyleIdx="0" presStyleCnt="1" custScaleX="133856" custScaleY="141300" custLinFactNeighborX="0" custLinFactNeighborY="-4777"/>
      <dgm:spPr/>
      <dgm:t>
        <a:bodyPr/>
        <a:lstStyle/>
        <a:p>
          <a:endParaRPr lang="ru-RU"/>
        </a:p>
      </dgm:t>
    </dgm:pt>
  </dgm:ptLst>
  <dgm:cxnLst>
    <dgm:cxn modelId="{C4FA4B75-689E-4F5F-8005-B8263F8EDF93}" type="presOf" srcId="{79D79684-7987-4CC0-B384-90DD347A6FCC}" destId="{141AC1BF-BDE4-46C6-91AE-706DD2686969}" srcOrd="0" destOrd="0" presId="urn:microsoft.com/office/officeart/2005/8/layout/lProcess3"/>
    <dgm:cxn modelId="{FE5FF70F-0741-44DE-B538-4A8BC1B79CC9}" srcId="{79D79684-7987-4CC0-B384-90DD347A6FCC}" destId="{1C3E96EE-AB5D-4732-93D9-08FF4C35A5C7}" srcOrd="0" destOrd="0" parTransId="{409E3DAA-ABF7-40B8-A81D-DBA078D032E8}" sibTransId="{6015779B-1EC6-4228-9E9C-EA0339BEF0CE}"/>
    <dgm:cxn modelId="{A61AC905-D0C8-4E0B-94FE-D8D0704890DC}" type="presOf" srcId="{1C3E96EE-AB5D-4732-93D9-08FF4C35A5C7}" destId="{30C103A0-357A-420A-AADA-C781BF756532}" srcOrd="0" destOrd="0" presId="urn:microsoft.com/office/officeart/2005/8/layout/lProcess3"/>
    <dgm:cxn modelId="{910BD0C3-0D4A-4B3C-8011-EAE6CAB1551F}" type="presParOf" srcId="{141AC1BF-BDE4-46C6-91AE-706DD2686969}" destId="{E7CA0297-A98F-4293-8EB7-BD79A17707DA}" srcOrd="0" destOrd="0" presId="urn:microsoft.com/office/officeart/2005/8/layout/lProcess3"/>
    <dgm:cxn modelId="{641B14AD-63EF-4197-8DF5-0ACDBFAD5B10}" type="presParOf" srcId="{E7CA0297-A98F-4293-8EB7-BD79A17707DA}" destId="{30C103A0-357A-420A-AADA-C781BF756532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2B22A5F-7C50-45A9-A128-EAF707AD7DA0}" type="doc">
      <dgm:prSet loTypeId="urn:microsoft.com/office/officeart/2005/8/layout/vProcess5" loCatId="process" qsTypeId="urn:microsoft.com/office/officeart/2005/8/quickstyle/3d2" qsCatId="3D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1CC65711-61E0-44E5-B472-F7D3EDAD62BD}">
      <dgm:prSet phldrT="[Текст]" custT="1"/>
      <dgm:spPr>
        <a:solidFill>
          <a:srgbClr val="FF000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just"/>
          <a:r>
            <a:rPr lang="ru-RU" sz="2000" b="1" u="sng" dirty="0" smtClean="0">
              <a:solidFill>
                <a:schemeClr val="tx2">
                  <a:lumMod val="10000"/>
                </a:schemeClr>
              </a:solidFill>
              <a:latin typeface="Book Antiqua" pitchFamily="18" charset="0"/>
            </a:rPr>
            <a:t>Дотации</a:t>
          </a:r>
          <a:r>
            <a:rPr lang="ru-RU" sz="2000" dirty="0" smtClean="0">
              <a:solidFill>
                <a:schemeClr val="tx2">
                  <a:lumMod val="10000"/>
                </a:schemeClr>
              </a:solidFill>
              <a:latin typeface="Book Antiqua" pitchFamily="18" charset="0"/>
            </a:rPr>
            <a:t> – денежная помощь со стороны бюджета другого уровня, предоставляемая на безвозмездной и безвозвратной основе</a:t>
          </a:r>
          <a:endParaRPr lang="ru-RU" sz="2000" dirty="0">
            <a:solidFill>
              <a:schemeClr val="tx2">
                <a:lumMod val="10000"/>
              </a:schemeClr>
            </a:solidFill>
            <a:latin typeface="Book Antiqua" pitchFamily="18" charset="0"/>
          </a:endParaRPr>
        </a:p>
      </dgm:t>
    </dgm:pt>
    <dgm:pt modelId="{71E4292C-E05B-49D3-B55A-571E8E1CEC16}" type="parTrans" cxnId="{95897406-EE23-449A-B86A-B999A9CAC77E}">
      <dgm:prSet/>
      <dgm:spPr/>
      <dgm:t>
        <a:bodyPr/>
        <a:lstStyle/>
        <a:p>
          <a:endParaRPr lang="ru-RU"/>
        </a:p>
      </dgm:t>
    </dgm:pt>
    <dgm:pt modelId="{52337DFF-E383-461B-9334-D92F990D56D9}" type="sibTrans" cxnId="{95897406-EE23-449A-B86A-B999A9CAC77E}">
      <dgm:prSet/>
      <dgm:spPr>
        <a:solidFill>
          <a:srgbClr val="0099CC">
            <a:alpha val="89804"/>
          </a:srgbClr>
        </a:solidFill>
        <a:ln>
          <a:solidFill>
            <a:srgbClr val="3399FF">
              <a:alpha val="89804"/>
            </a:srgbClr>
          </a:solidFill>
        </a:ln>
      </dgm:spPr>
      <dgm:t>
        <a:bodyPr/>
        <a:lstStyle/>
        <a:p>
          <a:endParaRPr lang="ru-RU"/>
        </a:p>
      </dgm:t>
    </dgm:pt>
    <dgm:pt modelId="{F449EDBA-C359-483E-92A1-10F66E4A60B2}">
      <dgm:prSet phldrT="[Текст]" custT="1"/>
      <dgm:spPr>
        <a:solidFill>
          <a:srgbClr val="6699FF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endParaRPr lang="ru-RU" sz="1200" dirty="0" smtClean="0">
            <a:latin typeface="Book Antiqua" pitchFamily="18" charset="0"/>
          </a:endParaRPr>
        </a:p>
        <a:p>
          <a:pPr algn="just"/>
          <a:r>
            <a:rPr lang="ru-RU" sz="2000" b="1" i="0" u="sng" dirty="0" smtClean="0">
              <a:solidFill>
                <a:schemeClr val="tx2">
                  <a:lumMod val="10000"/>
                </a:schemeClr>
              </a:solidFill>
              <a:latin typeface="Book Antiqua" pitchFamily="18" charset="0"/>
            </a:rPr>
            <a:t>Субсидии</a:t>
          </a:r>
          <a:r>
            <a:rPr lang="ru-RU" sz="2000" dirty="0" smtClean="0">
              <a:solidFill>
                <a:schemeClr val="tx2">
                  <a:lumMod val="10000"/>
                </a:schemeClr>
              </a:solidFill>
              <a:latin typeface="Book Antiqua" pitchFamily="18" charset="0"/>
            </a:rPr>
            <a:t>  - межбюджетные трансферты, предоставляемые бюджету другого уровня на условиях долевого финансирования расходов</a:t>
          </a:r>
        </a:p>
        <a:p>
          <a:pPr algn="l"/>
          <a:r>
            <a:rPr lang="ru-RU" sz="1800" dirty="0" smtClean="0"/>
            <a:t> </a:t>
          </a:r>
          <a:endParaRPr lang="ru-RU" sz="1800" dirty="0"/>
        </a:p>
      </dgm:t>
    </dgm:pt>
    <dgm:pt modelId="{C774A548-0B12-46A8-8B8A-0192C12C399B}" type="parTrans" cxnId="{50E5A926-146A-43EE-A29F-A5D039A9F039}">
      <dgm:prSet/>
      <dgm:spPr/>
      <dgm:t>
        <a:bodyPr/>
        <a:lstStyle/>
        <a:p>
          <a:endParaRPr lang="ru-RU"/>
        </a:p>
      </dgm:t>
    </dgm:pt>
    <dgm:pt modelId="{64540C70-5236-4909-88F2-F8D02EAF99A1}" type="sibTrans" cxnId="{50E5A926-146A-43EE-A29F-A5D039A9F039}">
      <dgm:prSet/>
      <dgm:spPr>
        <a:solidFill>
          <a:srgbClr val="0099CC">
            <a:alpha val="90000"/>
          </a:srgbClr>
        </a:solidFill>
        <a:ln>
          <a:solidFill>
            <a:srgbClr val="6666FF">
              <a:alpha val="89804"/>
            </a:srgbClr>
          </a:solidFill>
        </a:ln>
      </dgm:spPr>
      <dgm:t>
        <a:bodyPr/>
        <a:lstStyle/>
        <a:p>
          <a:endParaRPr lang="ru-RU"/>
        </a:p>
      </dgm:t>
    </dgm:pt>
    <dgm:pt modelId="{2D7DE91B-796A-4177-A0FB-3A646E902107}">
      <dgm:prSet custT="1"/>
      <dgm:spPr>
        <a:solidFill>
          <a:srgbClr val="CC99FF"/>
        </a:solidFill>
      </dgm:spPr>
      <dgm:t>
        <a:bodyPr/>
        <a:lstStyle/>
        <a:p>
          <a:pPr algn="just"/>
          <a:r>
            <a:rPr lang="ru-RU" sz="2000" b="1" u="sng" dirty="0" smtClean="0">
              <a:solidFill>
                <a:schemeClr val="tx2">
                  <a:lumMod val="10000"/>
                </a:schemeClr>
              </a:solidFill>
              <a:latin typeface="Book Antiqua" pitchFamily="18" charset="0"/>
            </a:rPr>
            <a:t>Субвенции</a:t>
          </a:r>
          <a:r>
            <a:rPr lang="ru-RU" sz="2000" dirty="0" smtClean="0">
              <a:solidFill>
                <a:schemeClr val="tx2">
                  <a:lumMod val="10000"/>
                </a:schemeClr>
              </a:solidFill>
              <a:latin typeface="Book Antiqua" pitchFamily="18" charset="0"/>
            </a:rPr>
            <a:t> – межбюджетные трансферты, предоставляемые местным бюджетам на исполнение переданных государственных полномочий </a:t>
          </a:r>
          <a:endParaRPr lang="ru-RU" sz="2000" dirty="0">
            <a:solidFill>
              <a:schemeClr val="tx2">
                <a:lumMod val="10000"/>
              </a:schemeClr>
            </a:solidFill>
            <a:latin typeface="Book Antiqua" pitchFamily="18" charset="0"/>
          </a:endParaRPr>
        </a:p>
      </dgm:t>
    </dgm:pt>
    <dgm:pt modelId="{87A3EC28-D257-4C28-BC1D-A7FE7569CA24}" type="parTrans" cxnId="{A401B4C0-0E94-43F5-9D03-59CBA193F521}">
      <dgm:prSet/>
      <dgm:spPr/>
      <dgm:t>
        <a:bodyPr/>
        <a:lstStyle/>
        <a:p>
          <a:endParaRPr lang="ru-RU"/>
        </a:p>
      </dgm:t>
    </dgm:pt>
    <dgm:pt modelId="{A01088EC-3308-47C5-9A55-C4769DE66AA1}" type="sibTrans" cxnId="{A401B4C0-0E94-43F5-9D03-59CBA193F521}">
      <dgm:prSet/>
      <dgm:spPr>
        <a:solidFill>
          <a:srgbClr val="0099CC">
            <a:alpha val="90000"/>
          </a:srgbClr>
        </a:solidFill>
        <a:ln>
          <a:solidFill>
            <a:srgbClr val="FF66FF">
              <a:alpha val="89804"/>
            </a:srgbClr>
          </a:solidFill>
        </a:ln>
      </dgm:spPr>
      <dgm:t>
        <a:bodyPr/>
        <a:lstStyle/>
        <a:p>
          <a:endParaRPr lang="ru-RU"/>
        </a:p>
      </dgm:t>
    </dgm:pt>
    <dgm:pt modelId="{21E5C3DA-5115-440E-B56E-5DCA8F93B1BB}">
      <dgm:prSet custT="1"/>
      <dgm:spPr>
        <a:solidFill>
          <a:srgbClr val="FF99CC"/>
        </a:solidFill>
      </dgm:spPr>
      <dgm:t>
        <a:bodyPr/>
        <a:lstStyle/>
        <a:p>
          <a:r>
            <a:rPr lang="ru-RU" sz="2000" b="1" u="sng" dirty="0" smtClean="0">
              <a:solidFill>
                <a:schemeClr val="tx2">
                  <a:lumMod val="10000"/>
                </a:schemeClr>
              </a:solidFill>
              <a:latin typeface="Book Antiqua" pitchFamily="18" charset="0"/>
            </a:rPr>
            <a:t>Иные межбюджетные трансферты</a:t>
          </a:r>
          <a:endParaRPr lang="ru-RU" sz="2000" b="1" u="sng" dirty="0">
            <a:solidFill>
              <a:schemeClr val="tx2">
                <a:lumMod val="10000"/>
              </a:schemeClr>
            </a:solidFill>
            <a:latin typeface="Book Antiqua" pitchFamily="18" charset="0"/>
          </a:endParaRPr>
        </a:p>
      </dgm:t>
    </dgm:pt>
    <dgm:pt modelId="{706114FB-E472-431C-81C9-C5DCC060E5B0}" type="parTrans" cxnId="{7D1F8A23-F819-449C-9545-7CFECED4525C}">
      <dgm:prSet/>
      <dgm:spPr/>
      <dgm:t>
        <a:bodyPr/>
        <a:lstStyle/>
        <a:p>
          <a:endParaRPr lang="ru-RU"/>
        </a:p>
      </dgm:t>
    </dgm:pt>
    <dgm:pt modelId="{563442B4-77BC-4A16-89BD-E62999AAA117}" type="sibTrans" cxnId="{7D1F8A23-F819-449C-9545-7CFECED4525C}">
      <dgm:prSet/>
      <dgm:spPr/>
      <dgm:t>
        <a:bodyPr/>
        <a:lstStyle/>
        <a:p>
          <a:endParaRPr lang="ru-RU"/>
        </a:p>
      </dgm:t>
    </dgm:pt>
    <dgm:pt modelId="{F7DB0BF1-2966-4912-8D39-B0022291816C}" type="pres">
      <dgm:prSet presAssocID="{92B22A5F-7C50-45A9-A128-EAF707AD7DA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7C7D7A-E713-45EB-B900-268290840730}" type="pres">
      <dgm:prSet presAssocID="{92B22A5F-7C50-45A9-A128-EAF707AD7DA0}" presName="dummyMaxCanvas" presStyleCnt="0">
        <dgm:presLayoutVars/>
      </dgm:prSet>
      <dgm:spPr/>
    </dgm:pt>
    <dgm:pt modelId="{3C023A05-0CA6-4B1C-9C90-98508B193786}" type="pres">
      <dgm:prSet presAssocID="{92B22A5F-7C50-45A9-A128-EAF707AD7DA0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7415BA-DC97-43E2-AE7E-CB1E89BDB6C4}" type="pres">
      <dgm:prSet presAssocID="{92B22A5F-7C50-45A9-A128-EAF707AD7DA0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CD9B4C-DA78-46C7-9E8E-1E5C23521922}" type="pres">
      <dgm:prSet presAssocID="{92B22A5F-7C50-45A9-A128-EAF707AD7DA0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AFC14A-0294-454A-9D8E-0DEDF513300C}" type="pres">
      <dgm:prSet presAssocID="{92B22A5F-7C50-45A9-A128-EAF707AD7DA0}" presName="FourNodes_4" presStyleLbl="node1" presStyleIdx="3" presStyleCnt="4" custScaleY="55093" custLinFactNeighborX="-28" custLinFactNeighborY="-227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1735EF-571B-421D-B69C-575E32C59B3D}" type="pres">
      <dgm:prSet presAssocID="{92B22A5F-7C50-45A9-A128-EAF707AD7DA0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9D2155-7612-468E-A3DC-8E1D47EBEE5B}" type="pres">
      <dgm:prSet presAssocID="{92B22A5F-7C50-45A9-A128-EAF707AD7DA0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7A71E0-8E04-4158-8B58-BB3714727D7B}" type="pres">
      <dgm:prSet presAssocID="{92B22A5F-7C50-45A9-A128-EAF707AD7DA0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7F054D-0001-4AB9-89D8-68A07030852D}" type="pres">
      <dgm:prSet presAssocID="{92B22A5F-7C50-45A9-A128-EAF707AD7DA0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FE6E65-588E-4D34-80FF-15BC2F55240A}" type="pres">
      <dgm:prSet presAssocID="{92B22A5F-7C50-45A9-A128-EAF707AD7DA0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8EF898-A196-4E17-8A67-4D9319F3A9FA}" type="pres">
      <dgm:prSet presAssocID="{92B22A5F-7C50-45A9-A128-EAF707AD7DA0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86F31D-B268-4DC9-AA02-B68777929D4F}" type="pres">
      <dgm:prSet presAssocID="{92B22A5F-7C50-45A9-A128-EAF707AD7DA0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CC5334-199B-45FB-AF1B-AE8B3568A97E}" type="presOf" srcId="{21E5C3DA-5115-440E-B56E-5DCA8F93B1BB}" destId="{E786F31D-B268-4DC9-AA02-B68777929D4F}" srcOrd="1" destOrd="0" presId="urn:microsoft.com/office/officeart/2005/8/layout/vProcess5"/>
    <dgm:cxn modelId="{3F93E8BF-250D-4BBE-9C4B-3ECD02FC69A1}" type="presOf" srcId="{2D7DE91B-796A-4177-A0FB-3A646E902107}" destId="{808EF898-A196-4E17-8A67-4D9319F3A9FA}" srcOrd="1" destOrd="0" presId="urn:microsoft.com/office/officeart/2005/8/layout/vProcess5"/>
    <dgm:cxn modelId="{8CF7B2E5-DD09-44C4-9CAD-522481F1E27B}" type="presOf" srcId="{F449EDBA-C359-483E-92A1-10F66E4A60B2}" destId="{347415BA-DC97-43E2-AE7E-CB1E89BDB6C4}" srcOrd="0" destOrd="0" presId="urn:microsoft.com/office/officeart/2005/8/layout/vProcess5"/>
    <dgm:cxn modelId="{50E5A926-146A-43EE-A29F-A5D039A9F039}" srcId="{92B22A5F-7C50-45A9-A128-EAF707AD7DA0}" destId="{F449EDBA-C359-483E-92A1-10F66E4A60B2}" srcOrd="1" destOrd="0" parTransId="{C774A548-0B12-46A8-8B8A-0192C12C399B}" sibTransId="{64540C70-5236-4909-88F2-F8D02EAF99A1}"/>
    <dgm:cxn modelId="{DEC988D5-AA45-4BB0-82F0-1F1A55C86CC6}" type="presOf" srcId="{1CC65711-61E0-44E5-B472-F7D3EDAD62BD}" destId="{1B7F054D-0001-4AB9-89D8-68A07030852D}" srcOrd="1" destOrd="0" presId="urn:microsoft.com/office/officeart/2005/8/layout/vProcess5"/>
    <dgm:cxn modelId="{35501EFA-B0D2-4275-928B-39D610B08E3B}" type="presOf" srcId="{64540C70-5236-4909-88F2-F8D02EAF99A1}" destId="{A19D2155-7612-468E-A3DC-8E1D47EBEE5B}" srcOrd="0" destOrd="0" presId="urn:microsoft.com/office/officeart/2005/8/layout/vProcess5"/>
    <dgm:cxn modelId="{7D1F8A23-F819-449C-9545-7CFECED4525C}" srcId="{92B22A5F-7C50-45A9-A128-EAF707AD7DA0}" destId="{21E5C3DA-5115-440E-B56E-5DCA8F93B1BB}" srcOrd="3" destOrd="0" parTransId="{706114FB-E472-431C-81C9-C5DCC060E5B0}" sibTransId="{563442B4-77BC-4A16-89BD-E62999AAA117}"/>
    <dgm:cxn modelId="{EAED6022-21CE-4330-AA53-CD95D3BADBE7}" type="presOf" srcId="{92B22A5F-7C50-45A9-A128-EAF707AD7DA0}" destId="{F7DB0BF1-2966-4912-8D39-B0022291816C}" srcOrd="0" destOrd="0" presId="urn:microsoft.com/office/officeart/2005/8/layout/vProcess5"/>
    <dgm:cxn modelId="{4590B248-56A2-4E2B-96E0-9BBB1ED2B52F}" type="presOf" srcId="{F449EDBA-C359-483E-92A1-10F66E4A60B2}" destId="{D7FE6E65-588E-4D34-80FF-15BC2F55240A}" srcOrd="1" destOrd="0" presId="urn:microsoft.com/office/officeart/2005/8/layout/vProcess5"/>
    <dgm:cxn modelId="{A401B4C0-0E94-43F5-9D03-59CBA193F521}" srcId="{92B22A5F-7C50-45A9-A128-EAF707AD7DA0}" destId="{2D7DE91B-796A-4177-A0FB-3A646E902107}" srcOrd="2" destOrd="0" parTransId="{87A3EC28-D257-4C28-BC1D-A7FE7569CA24}" sibTransId="{A01088EC-3308-47C5-9A55-C4769DE66AA1}"/>
    <dgm:cxn modelId="{B528A5BD-B49B-4CDF-9ADB-88C954BCBA64}" type="presOf" srcId="{52337DFF-E383-461B-9334-D92F990D56D9}" destId="{C21735EF-571B-421D-B69C-575E32C59B3D}" srcOrd="0" destOrd="0" presId="urn:microsoft.com/office/officeart/2005/8/layout/vProcess5"/>
    <dgm:cxn modelId="{A7B0B845-E096-49D3-8BD9-9653825991E9}" type="presOf" srcId="{A01088EC-3308-47C5-9A55-C4769DE66AA1}" destId="{2C7A71E0-8E04-4158-8B58-BB3714727D7B}" srcOrd="0" destOrd="0" presId="urn:microsoft.com/office/officeart/2005/8/layout/vProcess5"/>
    <dgm:cxn modelId="{71ABA039-A0C6-46CA-943C-06B9BE10DCC4}" type="presOf" srcId="{21E5C3DA-5115-440E-B56E-5DCA8F93B1BB}" destId="{98AFC14A-0294-454A-9D8E-0DEDF513300C}" srcOrd="0" destOrd="0" presId="urn:microsoft.com/office/officeart/2005/8/layout/vProcess5"/>
    <dgm:cxn modelId="{95897406-EE23-449A-B86A-B999A9CAC77E}" srcId="{92B22A5F-7C50-45A9-A128-EAF707AD7DA0}" destId="{1CC65711-61E0-44E5-B472-F7D3EDAD62BD}" srcOrd="0" destOrd="0" parTransId="{71E4292C-E05B-49D3-B55A-571E8E1CEC16}" sibTransId="{52337DFF-E383-461B-9334-D92F990D56D9}"/>
    <dgm:cxn modelId="{B6E80F0C-75B8-4319-BF8E-5F6E1F713EA2}" type="presOf" srcId="{2D7DE91B-796A-4177-A0FB-3A646E902107}" destId="{EFCD9B4C-DA78-46C7-9E8E-1E5C23521922}" srcOrd="0" destOrd="0" presId="urn:microsoft.com/office/officeart/2005/8/layout/vProcess5"/>
    <dgm:cxn modelId="{CAAD8EF4-0A10-445A-9E50-B8DBE106DE83}" type="presOf" srcId="{1CC65711-61E0-44E5-B472-F7D3EDAD62BD}" destId="{3C023A05-0CA6-4B1C-9C90-98508B193786}" srcOrd="0" destOrd="0" presId="urn:microsoft.com/office/officeart/2005/8/layout/vProcess5"/>
    <dgm:cxn modelId="{6BBC1E8B-9457-40C9-999D-263660F9EAC5}" type="presParOf" srcId="{F7DB0BF1-2966-4912-8D39-B0022291816C}" destId="{A57C7D7A-E713-45EB-B900-268290840730}" srcOrd="0" destOrd="0" presId="urn:microsoft.com/office/officeart/2005/8/layout/vProcess5"/>
    <dgm:cxn modelId="{B75EF340-5197-43F4-A3CB-AE94FB6B0A5A}" type="presParOf" srcId="{F7DB0BF1-2966-4912-8D39-B0022291816C}" destId="{3C023A05-0CA6-4B1C-9C90-98508B193786}" srcOrd="1" destOrd="0" presId="urn:microsoft.com/office/officeart/2005/8/layout/vProcess5"/>
    <dgm:cxn modelId="{B62E2792-3253-4C60-8301-619222DF4382}" type="presParOf" srcId="{F7DB0BF1-2966-4912-8D39-B0022291816C}" destId="{347415BA-DC97-43E2-AE7E-CB1E89BDB6C4}" srcOrd="2" destOrd="0" presId="urn:microsoft.com/office/officeart/2005/8/layout/vProcess5"/>
    <dgm:cxn modelId="{45CFAEAF-4F0F-48B3-8842-2F98D19C2EB2}" type="presParOf" srcId="{F7DB0BF1-2966-4912-8D39-B0022291816C}" destId="{EFCD9B4C-DA78-46C7-9E8E-1E5C23521922}" srcOrd="3" destOrd="0" presId="urn:microsoft.com/office/officeart/2005/8/layout/vProcess5"/>
    <dgm:cxn modelId="{457987DB-26A0-420D-833D-42BAE739A169}" type="presParOf" srcId="{F7DB0BF1-2966-4912-8D39-B0022291816C}" destId="{98AFC14A-0294-454A-9D8E-0DEDF513300C}" srcOrd="4" destOrd="0" presId="urn:microsoft.com/office/officeart/2005/8/layout/vProcess5"/>
    <dgm:cxn modelId="{31BB1BD2-BF24-4F18-A628-E8C5E227B76A}" type="presParOf" srcId="{F7DB0BF1-2966-4912-8D39-B0022291816C}" destId="{C21735EF-571B-421D-B69C-575E32C59B3D}" srcOrd="5" destOrd="0" presId="urn:microsoft.com/office/officeart/2005/8/layout/vProcess5"/>
    <dgm:cxn modelId="{C1587107-7523-4443-964A-E96A310234A6}" type="presParOf" srcId="{F7DB0BF1-2966-4912-8D39-B0022291816C}" destId="{A19D2155-7612-468E-A3DC-8E1D47EBEE5B}" srcOrd="6" destOrd="0" presId="urn:microsoft.com/office/officeart/2005/8/layout/vProcess5"/>
    <dgm:cxn modelId="{8B88486C-3314-4C21-8783-F5A434034BBC}" type="presParOf" srcId="{F7DB0BF1-2966-4912-8D39-B0022291816C}" destId="{2C7A71E0-8E04-4158-8B58-BB3714727D7B}" srcOrd="7" destOrd="0" presId="urn:microsoft.com/office/officeart/2005/8/layout/vProcess5"/>
    <dgm:cxn modelId="{0C278BDD-AEC0-4118-9316-355A9B2D0FD9}" type="presParOf" srcId="{F7DB0BF1-2966-4912-8D39-B0022291816C}" destId="{1B7F054D-0001-4AB9-89D8-68A07030852D}" srcOrd="8" destOrd="0" presId="urn:microsoft.com/office/officeart/2005/8/layout/vProcess5"/>
    <dgm:cxn modelId="{50832362-3648-44E4-AE86-0C5934866797}" type="presParOf" srcId="{F7DB0BF1-2966-4912-8D39-B0022291816C}" destId="{D7FE6E65-588E-4D34-80FF-15BC2F55240A}" srcOrd="9" destOrd="0" presId="urn:microsoft.com/office/officeart/2005/8/layout/vProcess5"/>
    <dgm:cxn modelId="{7F9F541D-B7A4-44E2-8778-FDD7C2E8FF10}" type="presParOf" srcId="{F7DB0BF1-2966-4912-8D39-B0022291816C}" destId="{808EF898-A196-4E17-8A67-4D9319F3A9FA}" srcOrd="10" destOrd="0" presId="urn:microsoft.com/office/officeart/2005/8/layout/vProcess5"/>
    <dgm:cxn modelId="{FAA80327-F73D-4431-8DEE-CFCE0F1F5D0C}" type="presParOf" srcId="{F7DB0BF1-2966-4912-8D39-B0022291816C}" destId="{E786F31D-B268-4DC9-AA02-B68777929D4F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7D2543-E60A-4A45-BCB8-57D0CA4F44EB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CB694ED-70DC-4B82-8688-1FACA26BACFC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1"/>
        </a:solidFill>
        <a:ln>
          <a:solidFill>
            <a:srgbClr val="00B0F0"/>
          </a:solidFill>
        </a:ln>
      </dgm:spPr>
      <dgm:t>
        <a:bodyPr/>
        <a:lstStyle/>
        <a:p>
          <a:pPr rtl="0"/>
          <a:r>
            <a:rPr lang="ru-RU" sz="1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Территория  -  10 056 км2</a:t>
          </a:r>
          <a:endParaRPr lang="ru-RU" sz="1800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gm:t>
    </dgm:pt>
    <dgm:pt modelId="{C2781D07-946A-4627-BA55-02F559614DBA}" type="parTrans" cxnId="{B17F5A0C-3EA9-4E71-A376-8CC7E4887F90}">
      <dgm:prSet/>
      <dgm:spPr/>
      <dgm:t>
        <a:bodyPr/>
        <a:lstStyle/>
        <a:p>
          <a:endParaRPr lang="ru-RU"/>
        </a:p>
      </dgm:t>
    </dgm:pt>
    <dgm:pt modelId="{602AE971-5F22-413B-98E1-6EB57D4CB512}" type="sibTrans" cxnId="{B17F5A0C-3EA9-4E71-A376-8CC7E4887F90}">
      <dgm:prSet/>
      <dgm:spPr/>
      <dgm:t>
        <a:bodyPr/>
        <a:lstStyle/>
        <a:p>
          <a:endParaRPr lang="ru-RU"/>
        </a:p>
      </dgm:t>
    </dgm:pt>
    <dgm:pt modelId="{B2930BE3-AC8C-46E7-8C74-FDA3F66D0922}" type="pres">
      <dgm:prSet presAssocID="{9A7D2543-E60A-4A45-BCB8-57D0CA4F44EB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F610496-8FD4-45F9-83AD-40DE3CB3E9DD}" type="pres">
      <dgm:prSet presAssocID="{6CB694ED-70DC-4B82-8688-1FACA26BACFC}" presName="horFlow" presStyleCnt="0"/>
      <dgm:spPr/>
    </dgm:pt>
    <dgm:pt modelId="{BACE0FBD-4505-41E9-885F-58F4FC0C072A}" type="pres">
      <dgm:prSet presAssocID="{6CB694ED-70DC-4B82-8688-1FACA26BACFC}" presName="bigChev" presStyleLbl="node1" presStyleIdx="0" presStyleCnt="1" custAng="0" custScaleY="84722" custLinFactNeighborX="55388" custLinFactNeighborY="-7767"/>
      <dgm:spPr/>
      <dgm:t>
        <a:bodyPr/>
        <a:lstStyle/>
        <a:p>
          <a:endParaRPr lang="ru-RU"/>
        </a:p>
      </dgm:t>
    </dgm:pt>
  </dgm:ptLst>
  <dgm:cxnLst>
    <dgm:cxn modelId="{913E9E2C-FA76-47DC-91FA-672922D10F8F}" type="presOf" srcId="{6CB694ED-70DC-4B82-8688-1FACA26BACFC}" destId="{BACE0FBD-4505-41E9-885F-58F4FC0C072A}" srcOrd="0" destOrd="0" presId="urn:microsoft.com/office/officeart/2005/8/layout/lProcess3"/>
    <dgm:cxn modelId="{B17F5A0C-3EA9-4E71-A376-8CC7E4887F90}" srcId="{9A7D2543-E60A-4A45-BCB8-57D0CA4F44EB}" destId="{6CB694ED-70DC-4B82-8688-1FACA26BACFC}" srcOrd="0" destOrd="0" parTransId="{C2781D07-946A-4627-BA55-02F559614DBA}" sibTransId="{602AE971-5F22-413B-98E1-6EB57D4CB512}"/>
    <dgm:cxn modelId="{92CDA5D2-1850-44AE-B1D3-BE8A844A12D9}" type="presOf" srcId="{9A7D2543-E60A-4A45-BCB8-57D0CA4F44EB}" destId="{B2930BE3-AC8C-46E7-8C74-FDA3F66D0922}" srcOrd="0" destOrd="0" presId="urn:microsoft.com/office/officeart/2005/8/layout/lProcess3"/>
    <dgm:cxn modelId="{51611615-4B23-48BC-83A7-0C34053ACA91}" type="presParOf" srcId="{B2930BE3-AC8C-46E7-8C74-FDA3F66D0922}" destId="{DF610496-8FD4-45F9-83AD-40DE3CB3E9DD}" srcOrd="0" destOrd="0" presId="urn:microsoft.com/office/officeart/2005/8/layout/lProcess3"/>
    <dgm:cxn modelId="{2BF9BFDD-0459-415A-8EAC-A58BCA22B281}" type="presParOf" srcId="{DF610496-8FD4-45F9-83AD-40DE3CB3E9DD}" destId="{BACE0FBD-4505-41E9-885F-58F4FC0C072A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FEE77C-B526-44E8-B59E-7723C1FCC497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9B9E171-34A7-4D2F-B8EA-E9A47DE355C0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1"/>
        </a:solidFill>
      </dgm:spPr>
      <dgm:t>
        <a:bodyPr/>
        <a:lstStyle/>
        <a:p>
          <a:pPr rtl="0"/>
          <a:r>
            <a:rPr lang="ru-RU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Городских поселений</a:t>
          </a:r>
          <a:r>
            <a:rPr lang="ru-RU" dirty="0" smtClean="0">
              <a:solidFill>
                <a:srgbClr val="000099"/>
              </a:solidFill>
              <a:latin typeface="Book Antiqua" pitchFamily="18" charset="0"/>
            </a:rPr>
            <a:t> – 2</a:t>
          </a:r>
          <a:endParaRPr lang="ru-RU" dirty="0">
            <a:solidFill>
              <a:srgbClr val="000099"/>
            </a:solidFill>
            <a:latin typeface="Book Antiqua" pitchFamily="18" charset="0"/>
          </a:endParaRPr>
        </a:p>
      </dgm:t>
    </dgm:pt>
    <dgm:pt modelId="{5762D07D-F33C-4D81-9DE3-56CC8B807C7C}" type="parTrans" cxnId="{04420147-03C4-4ECA-9585-A6845E653576}">
      <dgm:prSet/>
      <dgm:spPr/>
      <dgm:t>
        <a:bodyPr/>
        <a:lstStyle/>
        <a:p>
          <a:endParaRPr lang="ru-RU"/>
        </a:p>
      </dgm:t>
    </dgm:pt>
    <dgm:pt modelId="{216F4456-CBA4-4AF4-B9B7-AAF641127DF6}" type="sibTrans" cxnId="{04420147-03C4-4ECA-9585-A6845E653576}">
      <dgm:prSet/>
      <dgm:spPr/>
      <dgm:t>
        <a:bodyPr/>
        <a:lstStyle/>
        <a:p>
          <a:endParaRPr lang="ru-RU"/>
        </a:p>
      </dgm:t>
    </dgm:pt>
    <dgm:pt modelId="{A70E0849-5EEB-4CFB-A3A3-6BE8818A3605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1"/>
        </a:solidFill>
      </dgm:spPr>
      <dgm:t>
        <a:bodyPr/>
        <a:lstStyle/>
        <a:p>
          <a:pPr rtl="0"/>
          <a:r>
            <a:rPr lang="ru-RU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Сельских поселений - 19</a:t>
          </a:r>
          <a:endParaRPr lang="ru-RU" dirty="0"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gm:t>
    </dgm:pt>
    <dgm:pt modelId="{B8F16D79-107D-4AF9-A37C-BEE58577FFB9}" type="parTrans" cxnId="{0C5F2D3F-AFC9-4605-B2D2-9689B2C1C9D9}">
      <dgm:prSet/>
      <dgm:spPr/>
      <dgm:t>
        <a:bodyPr/>
        <a:lstStyle/>
        <a:p>
          <a:endParaRPr lang="ru-RU"/>
        </a:p>
      </dgm:t>
    </dgm:pt>
    <dgm:pt modelId="{4C9A032D-99DA-408D-A8D4-1069DA05AFE3}" type="sibTrans" cxnId="{0C5F2D3F-AFC9-4605-B2D2-9689B2C1C9D9}">
      <dgm:prSet/>
      <dgm:spPr/>
      <dgm:t>
        <a:bodyPr/>
        <a:lstStyle/>
        <a:p>
          <a:endParaRPr lang="ru-RU"/>
        </a:p>
      </dgm:t>
    </dgm:pt>
    <dgm:pt modelId="{776AA742-1802-44CE-99AE-82D7D4557B8E}" type="pres">
      <dgm:prSet presAssocID="{05FEE77C-B526-44E8-B59E-7723C1FCC497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3707EE1-10A5-4F76-8EB3-D61503D5919E}" type="pres">
      <dgm:prSet presAssocID="{D9B9E171-34A7-4D2F-B8EA-E9A47DE355C0}" presName="horFlow" presStyleCnt="0"/>
      <dgm:spPr/>
    </dgm:pt>
    <dgm:pt modelId="{A35CE742-C92E-471D-AE33-FC87EDA40D4A}" type="pres">
      <dgm:prSet presAssocID="{D9B9E171-34A7-4D2F-B8EA-E9A47DE355C0}" presName="bigChev" presStyleLbl="node1" presStyleIdx="0" presStyleCnt="2" custLinFactNeighborX="8409" custLinFactNeighborY="-9044"/>
      <dgm:spPr/>
      <dgm:t>
        <a:bodyPr/>
        <a:lstStyle/>
        <a:p>
          <a:endParaRPr lang="ru-RU"/>
        </a:p>
      </dgm:t>
    </dgm:pt>
    <dgm:pt modelId="{434E9F64-F7DF-4394-A5CC-C26AC408F5F5}" type="pres">
      <dgm:prSet presAssocID="{D9B9E171-34A7-4D2F-B8EA-E9A47DE355C0}" presName="vSp" presStyleCnt="0"/>
      <dgm:spPr/>
    </dgm:pt>
    <dgm:pt modelId="{A13FDFE1-09DB-483E-B7E9-7C6C27D49B67}" type="pres">
      <dgm:prSet presAssocID="{A70E0849-5EEB-4CFB-A3A3-6BE8818A3605}" presName="horFlow" presStyleCnt="0"/>
      <dgm:spPr/>
    </dgm:pt>
    <dgm:pt modelId="{584093BA-FBF9-44C9-B06B-4924A014C6F1}" type="pres">
      <dgm:prSet presAssocID="{A70E0849-5EEB-4CFB-A3A3-6BE8818A3605}" presName="bigChev" presStyleLbl="node1" presStyleIdx="1" presStyleCnt="2" custLinFactNeighborX="8409" custLinFactNeighborY="17637"/>
      <dgm:spPr/>
      <dgm:t>
        <a:bodyPr/>
        <a:lstStyle/>
        <a:p>
          <a:endParaRPr lang="ru-RU"/>
        </a:p>
      </dgm:t>
    </dgm:pt>
  </dgm:ptLst>
  <dgm:cxnLst>
    <dgm:cxn modelId="{16CE3E53-3349-40B5-BFFF-8989F93D8A9D}" type="presOf" srcId="{05FEE77C-B526-44E8-B59E-7723C1FCC497}" destId="{776AA742-1802-44CE-99AE-82D7D4557B8E}" srcOrd="0" destOrd="0" presId="urn:microsoft.com/office/officeart/2005/8/layout/lProcess3"/>
    <dgm:cxn modelId="{833FA790-8CC2-4738-A0C5-EBC5CFA63105}" type="presOf" srcId="{A70E0849-5EEB-4CFB-A3A3-6BE8818A3605}" destId="{584093BA-FBF9-44C9-B06B-4924A014C6F1}" srcOrd="0" destOrd="0" presId="urn:microsoft.com/office/officeart/2005/8/layout/lProcess3"/>
    <dgm:cxn modelId="{026EC650-37B6-4169-BCE7-2A1DB2BA8473}" type="presOf" srcId="{D9B9E171-34A7-4D2F-B8EA-E9A47DE355C0}" destId="{A35CE742-C92E-471D-AE33-FC87EDA40D4A}" srcOrd="0" destOrd="0" presId="urn:microsoft.com/office/officeart/2005/8/layout/lProcess3"/>
    <dgm:cxn modelId="{04420147-03C4-4ECA-9585-A6845E653576}" srcId="{05FEE77C-B526-44E8-B59E-7723C1FCC497}" destId="{D9B9E171-34A7-4D2F-B8EA-E9A47DE355C0}" srcOrd="0" destOrd="0" parTransId="{5762D07D-F33C-4D81-9DE3-56CC8B807C7C}" sibTransId="{216F4456-CBA4-4AF4-B9B7-AAF641127DF6}"/>
    <dgm:cxn modelId="{0C5F2D3F-AFC9-4605-B2D2-9689B2C1C9D9}" srcId="{05FEE77C-B526-44E8-B59E-7723C1FCC497}" destId="{A70E0849-5EEB-4CFB-A3A3-6BE8818A3605}" srcOrd="1" destOrd="0" parTransId="{B8F16D79-107D-4AF9-A37C-BEE58577FFB9}" sibTransId="{4C9A032D-99DA-408D-A8D4-1069DA05AFE3}"/>
    <dgm:cxn modelId="{32BDDA15-D17D-4DD5-B52C-429693CC1E92}" type="presParOf" srcId="{776AA742-1802-44CE-99AE-82D7D4557B8E}" destId="{73707EE1-10A5-4F76-8EB3-D61503D5919E}" srcOrd="0" destOrd="0" presId="urn:microsoft.com/office/officeart/2005/8/layout/lProcess3"/>
    <dgm:cxn modelId="{9F499295-3325-4F59-AF0D-5C90604F43E7}" type="presParOf" srcId="{73707EE1-10A5-4F76-8EB3-D61503D5919E}" destId="{A35CE742-C92E-471D-AE33-FC87EDA40D4A}" srcOrd="0" destOrd="0" presId="urn:microsoft.com/office/officeart/2005/8/layout/lProcess3"/>
    <dgm:cxn modelId="{72463148-F190-4027-AA8B-F6D04F4E0D57}" type="presParOf" srcId="{776AA742-1802-44CE-99AE-82D7D4557B8E}" destId="{434E9F64-F7DF-4394-A5CC-C26AC408F5F5}" srcOrd="1" destOrd="0" presId="urn:microsoft.com/office/officeart/2005/8/layout/lProcess3"/>
    <dgm:cxn modelId="{C1025F1A-DAF2-4803-9617-049349D67E68}" type="presParOf" srcId="{776AA742-1802-44CE-99AE-82D7D4557B8E}" destId="{A13FDFE1-09DB-483E-B7E9-7C6C27D49B67}" srcOrd="2" destOrd="0" presId="urn:microsoft.com/office/officeart/2005/8/layout/lProcess3"/>
    <dgm:cxn modelId="{12DC9980-7195-4DAA-88A6-5BC165D781D6}" type="presParOf" srcId="{A13FDFE1-09DB-483E-B7E9-7C6C27D49B67}" destId="{584093BA-FBF9-44C9-B06B-4924A014C6F1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E0C0A02-3A93-4C7D-AAD8-8DD81A8D0BB8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3DED248-F1F4-44EE-996C-13D2D3F47572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1"/>
        </a:solidFill>
      </dgm:spPr>
      <dgm:t>
        <a:bodyPr/>
        <a:lstStyle/>
        <a:p>
          <a:pPr rtl="0"/>
          <a:r>
            <a:rPr lang="ru-RU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Городское население – 57,5%</a:t>
          </a:r>
          <a:endParaRPr lang="ru-RU" dirty="0"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gm:t>
    </dgm:pt>
    <dgm:pt modelId="{B1249AAD-B284-4E64-A3EB-B9CFEF579D5F}" type="parTrans" cxnId="{7AF49615-F11E-41BF-8298-D229C71E9525}">
      <dgm:prSet/>
      <dgm:spPr/>
      <dgm:t>
        <a:bodyPr/>
        <a:lstStyle/>
        <a:p>
          <a:endParaRPr lang="ru-RU"/>
        </a:p>
      </dgm:t>
    </dgm:pt>
    <dgm:pt modelId="{0AF1799E-A717-4BB8-93DB-542D71A499FD}" type="sibTrans" cxnId="{7AF49615-F11E-41BF-8298-D229C71E9525}">
      <dgm:prSet/>
      <dgm:spPr/>
      <dgm:t>
        <a:bodyPr/>
        <a:lstStyle/>
        <a:p>
          <a:endParaRPr lang="ru-RU"/>
        </a:p>
      </dgm:t>
    </dgm:pt>
    <dgm:pt modelId="{4116441A-9C74-4EF1-8F64-BC0CCD9A36E6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1"/>
        </a:solidFill>
      </dgm:spPr>
      <dgm:t>
        <a:bodyPr/>
        <a:lstStyle/>
        <a:p>
          <a:pPr rtl="0"/>
          <a:r>
            <a:rPr lang="ru-RU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Сельское население – 42,5%</a:t>
          </a:r>
          <a:r>
            <a:rPr lang="ru-RU" dirty="0" smtClean="0">
              <a:solidFill>
                <a:srgbClr val="000099"/>
              </a:solidFill>
              <a:latin typeface="Book Antiqua" pitchFamily="18" charset="0"/>
            </a:rPr>
            <a:t> </a:t>
          </a:r>
          <a:r>
            <a:rPr lang="ru-RU" dirty="0" smtClean="0">
              <a:latin typeface="Book Antiqua" pitchFamily="18" charset="0"/>
            </a:rPr>
            <a:t>   </a:t>
          </a:r>
          <a:endParaRPr lang="ru-RU" dirty="0">
            <a:latin typeface="Book Antiqua" pitchFamily="18" charset="0"/>
          </a:endParaRPr>
        </a:p>
      </dgm:t>
    </dgm:pt>
    <dgm:pt modelId="{DD4074FB-BB17-4138-823F-10DB09CB51FF}" type="parTrans" cxnId="{1F4B43B1-D721-4AFC-93E0-39657B9DC746}">
      <dgm:prSet/>
      <dgm:spPr/>
      <dgm:t>
        <a:bodyPr/>
        <a:lstStyle/>
        <a:p>
          <a:endParaRPr lang="ru-RU"/>
        </a:p>
      </dgm:t>
    </dgm:pt>
    <dgm:pt modelId="{951F3A36-1E23-48C9-9147-ECCF776881D6}" type="sibTrans" cxnId="{1F4B43B1-D721-4AFC-93E0-39657B9DC746}">
      <dgm:prSet/>
      <dgm:spPr/>
      <dgm:t>
        <a:bodyPr/>
        <a:lstStyle/>
        <a:p>
          <a:endParaRPr lang="ru-RU"/>
        </a:p>
      </dgm:t>
    </dgm:pt>
    <dgm:pt modelId="{F172F06A-EE67-438F-BC75-A8BED5B6F49A}" type="pres">
      <dgm:prSet presAssocID="{BE0C0A02-3A93-4C7D-AAD8-8DD81A8D0BB8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7A46328-9F50-4E5B-A279-CA5282980619}" type="pres">
      <dgm:prSet presAssocID="{23DED248-F1F4-44EE-996C-13D2D3F47572}" presName="horFlow" presStyleCnt="0"/>
      <dgm:spPr/>
    </dgm:pt>
    <dgm:pt modelId="{A6EFF1F9-070C-4F75-AEF2-175080E03D73}" type="pres">
      <dgm:prSet presAssocID="{23DED248-F1F4-44EE-996C-13D2D3F47572}" presName="bigChev" presStyleLbl="node1" presStyleIdx="0" presStyleCnt="2" custScaleX="133856" custLinFactNeighborX="-21417" custLinFactNeighborY="-18089"/>
      <dgm:spPr/>
      <dgm:t>
        <a:bodyPr/>
        <a:lstStyle/>
        <a:p>
          <a:endParaRPr lang="ru-RU"/>
        </a:p>
      </dgm:t>
    </dgm:pt>
    <dgm:pt modelId="{23C530EC-5FD0-496A-9C6C-FC684B2C6B86}" type="pres">
      <dgm:prSet presAssocID="{23DED248-F1F4-44EE-996C-13D2D3F47572}" presName="vSp" presStyleCnt="0"/>
      <dgm:spPr/>
    </dgm:pt>
    <dgm:pt modelId="{608ECB5D-C324-4BFB-9E73-FE1787ABE07B}" type="pres">
      <dgm:prSet presAssocID="{4116441A-9C74-4EF1-8F64-BC0CCD9A36E6}" presName="horFlow" presStyleCnt="0"/>
      <dgm:spPr/>
    </dgm:pt>
    <dgm:pt modelId="{F90D0886-8325-40D6-9726-F788C42AAA44}" type="pres">
      <dgm:prSet presAssocID="{4116441A-9C74-4EF1-8F64-BC0CCD9A36E6}" presName="bigChev" presStyleLbl="node1" presStyleIdx="1" presStyleCnt="2" custScaleX="133856" custLinFactNeighborX="3333" custLinFactNeighborY="-5505"/>
      <dgm:spPr/>
      <dgm:t>
        <a:bodyPr/>
        <a:lstStyle/>
        <a:p>
          <a:endParaRPr lang="ru-RU"/>
        </a:p>
      </dgm:t>
    </dgm:pt>
  </dgm:ptLst>
  <dgm:cxnLst>
    <dgm:cxn modelId="{2572E406-0C00-43C4-83A5-1E53A0D65AE6}" type="presOf" srcId="{BE0C0A02-3A93-4C7D-AAD8-8DD81A8D0BB8}" destId="{F172F06A-EE67-438F-BC75-A8BED5B6F49A}" srcOrd="0" destOrd="0" presId="urn:microsoft.com/office/officeart/2005/8/layout/lProcess3"/>
    <dgm:cxn modelId="{7F85C7B8-0050-4661-B07C-5DE843A0B436}" type="presOf" srcId="{4116441A-9C74-4EF1-8F64-BC0CCD9A36E6}" destId="{F90D0886-8325-40D6-9726-F788C42AAA44}" srcOrd="0" destOrd="0" presId="urn:microsoft.com/office/officeart/2005/8/layout/lProcess3"/>
    <dgm:cxn modelId="{1F4B43B1-D721-4AFC-93E0-39657B9DC746}" srcId="{BE0C0A02-3A93-4C7D-AAD8-8DD81A8D0BB8}" destId="{4116441A-9C74-4EF1-8F64-BC0CCD9A36E6}" srcOrd="1" destOrd="0" parTransId="{DD4074FB-BB17-4138-823F-10DB09CB51FF}" sibTransId="{951F3A36-1E23-48C9-9147-ECCF776881D6}"/>
    <dgm:cxn modelId="{E319BA22-D783-4625-B7D9-E5F2746C3D56}" type="presOf" srcId="{23DED248-F1F4-44EE-996C-13D2D3F47572}" destId="{A6EFF1F9-070C-4F75-AEF2-175080E03D73}" srcOrd="0" destOrd="0" presId="urn:microsoft.com/office/officeart/2005/8/layout/lProcess3"/>
    <dgm:cxn modelId="{7AF49615-F11E-41BF-8298-D229C71E9525}" srcId="{BE0C0A02-3A93-4C7D-AAD8-8DD81A8D0BB8}" destId="{23DED248-F1F4-44EE-996C-13D2D3F47572}" srcOrd="0" destOrd="0" parTransId="{B1249AAD-B284-4E64-A3EB-B9CFEF579D5F}" sibTransId="{0AF1799E-A717-4BB8-93DB-542D71A499FD}"/>
    <dgm:cxn modelId="{53018E90-271F-4443-BCCC-7EE350F6F8E5}" type="presParOf" srcId="{F172F06A-EE67-438F-BC75-A8BED5B6F49A}" destId="{67A46328-9F50-4E5B-A279-CA5282980619}" srcOrd="0" destOrd="0" presId="urn:microsoft.com/office/officeart/2005/8/layout/lProcess3"/>
    <dgm:cxn modelId="{4FD52799-53AD-4D0E-8298-A1FC98D4E7E4}" type="presParOf" srcId="{67A46328-9F50-4E5B-A279-CA5282980619}" destId="{A6EFF1F9-070C-4F75-AEF2-175080E03D73}" srcOrd="0" destOrd="0" presId="urn:microsoft.com/office/officeart/2005/8/layout/lProcess3"/>
    <dgm:cxn modelId="{5FA190D7-9071-4EB5-B9B2-3F5E63465E0D}" type="presParOf" srcId="{F172F06A-EE67-438F-BC75-A8BED5B6F49A}" destId="{23C530EC-5FD0-496A-9C6C-FC684B2C6B86}" srcOrd="1" destOrd="0" presId="urn:microsoft.com/office/officeart/2005/8/layout/lProcess3"/>
    <dgm:cxn modelId="{86A0C2C5-E3C1-42BD-A0F1-7ABECD238191}" type="presParOf" srcId="{F172F06A-EE67-438F-BC75-A8BED5B6F49A}" destId="{608ECB5D-C324-4BFB-9E73-FE1787ABE07B}" srcOrd="2" destOrd="0" presId="urn:microsoft.com/office/officeart/2005/8/layout/lProcess3"/>
    <dgm:cxn modelId="{EC084E36-BA16-4BA3-998D-AABAAB37096F}" type="presParOf" srcId="{608ECB5D-C324-4BFB-9E73-FE1787ABE07B}" destId="{F90D0886-8325-40D6-9726-F788C42AAA44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54F00C0-7875-4964-8FCB-AB81F2FDA41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E8B42A2-AB82-4B9D-8434-F56FB1DB36D2}" type="pres">
      <dgm:prSet presAssocID="{B54F00C0-7875-4964-8FCB-AB81F2FDA41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C66845F4-F736-4979-B7FD-861DEACB8AF3}" type="presOf" srcId="{B54F00C0-7875-4964-8FCB-AB81F2FDA412}" destId="{AE8B42A2-AB82-4B9D-8434-F56FB1DB36D2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BD785E0-FE4F-474E-B084-CBF2EB3A8EC6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9DF384F-E4AA-4AF1-8090-4723F6C0220C}">
      <dgm:prSet phldrT="[Текст]" custT="1"/>
      <dgm:spPr>
        <a:solidFill>
          <a:schemeClr val="accent1"/>
        </a:solidFill>
      </dgm:spPr>
      <dgm:t>
        <a:bodyPr/>
        <a:lstStyle/>
        <a:p>
          <a:r>
            <a:rPr lang="ru-RU" sz="14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Объем  продукции сельского хозяйства , млн.руб.</a:t>
          </a:r>
        </a:p>
      </dgm:t>
    </dgm:pt>
    <dgm:pt modelId="{73226DAC-3FEB-4B14-9FFE-192A2C9DA38A}" type="parTrans" cxnId="{5076E6DD-70A2-4DA3-8B5A-92383B53BBCE}">
      <dgm:prSet/>
      <dgm:spPr/>
      <dgm:t>
        <a:bodyPr/>
        <a:lstStyle/>
        <a:p>
          <a:endParaRPr lang="ru-RU"/>
        </a:p>
      </dgm:t>
    </dgm:pt>
    <dgm:pt modelId="{B4BD078E-5564-4CFE-823E-0A72E7FCFEF4}" type="sibTrans" cxnId="{5076E6DD-70A2-4DA3-8B5A-92383B53BBCE}">
      <dgm:prSet/>
      <dgm:spPr/>
      <dgm:t>
        <a:bodyPr/>
        <a:lstStyle/>
        <a:p>
          <a:endParaRPr lang="ru-RU"/>
        </a:p>
      </dgm:t>
    </dgm:pt>
    <dgm:pt modelId="{4B64C2AD-8058-4485-A4A4-BBA2FE7F2AC7}">
      <dgm:prSet phldrT="[Текст]" custT="1"/>
      <dgm:spPr>
        <a:solidFill>
          <a:srgbClr val="C8A1CB">
            <a:alpha val="89804"/>
          </a:srgbClr>
        </a:solidFill>
        <a:ln>
          <a:solidFill>
            <a:srgbClr val="0066FF">
              <a:alpha val="89804"/>
            </a:srgbClr>
          </a:solidFill>
        </a:ln>
      </dgm:spPr>
      <dgm:t>
        <a:bodyPr/>
        <a:lstStyle/>
        <a:p>
          <a:r>
            <a:rPr lang="ru-RU" sz="1600" dirty="0" smtClean="0">
              <a:solidFill>
                <a:srgbClr val="000099"/>
              </a:solidFill>
              <a:latin typeface="Book Antiqua" pitchFamily="18" charset="0"/>
            </a:rPr>
            <a:t>2874,1     3607,3      3618,0     3751,9     3889,7</a:t>
          </a:r>
          <a:endParaRPr lang="ru-RU" sz="1600" dirty="0">
            <a:solidFill>
              <a:srgbClr val="000099"/>
            </a:solidFill>
            <a:latin typeface="Book Antiqua" pitchFamily="18" charset="0"/>
          </a:endParaRPr>
        </a:p>
      </dgm:t>
    </dgm:pt>
    <dgm:pt modelId="{F721BA96-9A21-4D9E-B1D6-92D47BE9CBE1}" type="parTrans" cxnId="{0B7C606E-0AFF-4503-BFB1-29725BBA93B8}">
      <dgm:prSet/>
      <dgm:spPr/>
      <dgm:t>
        <a:bodyPr/>
        <a:lstStyle/>
        <a:p>
          <a:endParaRPr lang="ru-RU"/>
        </a:p>
      </dgm:t>
    </dgm:pt>
    <dgm:pt modelId="{5834DBF4-D777-43C2-A550-8B328421FBA0}" type="sibTrans" cxnId="{0B7C606E-0AFF-4503-BFB1-29725BBA93B8}">
      <dgm:prSet/>
      <dgm:spPr/>
      <dgm:t>
        <a:bodyPr/>
        <a:lstStyle/>
        <a:p>
          <a:endParaRPr lang="ru-RU"/>
        </a:p>
      </dgm:t>
    </dgm:pt>
    <dgm:pt modelId="{50495281-AA76-4BBB-BAA8-9B73A25DE803}">
      <dgm:prSet phldrT="[Текст]" custT="1"/>
      <dgm:spPr>
        <a:solidFill>
          <a:schemeClr val="accent1"/>
        </a:solidFill>
      </dgm:spPr>
      <dgm:t>
        <a:bodyPr/>
        <a:lstStyle/>
        <a:p>
          <a:r>
            <a:rPr lang="ru-RU" sz="14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Объем  производства промышленной  продукции, млн. руб.</a:t>
          </a:r>
          <a:endParaRPr lang="ru-RU" sz="1400" b="1" dirty="0"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gm:t>
    </dgm:pt>
    <dgm:pt modelId="{6D41EE0D-A7F4-46B9-BD8B-8362FB73C971}" type="parTrans" cxnId="{9B5D816F-6F3E-4C2B-82D6-53CF609D79B3}">
      <dgm:prSet/>
      <dgm:spPr/>
      <dgm:t>
        <a:bodyPr/>
        <a:lstStyle/>
        <a:p>
          <a:endParaRPr lang="ru-RU"/>
        </a:p>
      </dgm:t>
    </dgm:pt>
    <dgm:pt modelId="{63513CB3-1CE3-4FF3-A0EC-43857060F01E}" type="sibTrans" cxnId="{9B5D816F-6F3E-4C2B-82D6-53CF609D79B3}">
      <dgm:prSet/>
      <dgm:spPr/>
      <dgm:t>
        <a:bodyPr/>
        <a:lstStyle/>
        <a:p>
          <a:endParaRPr lang="ru-RU"/>
        </a:p>
      </dgm:t>
    </dgm:pt>
    <dgm:pt modelId="{9AD0E474-0D4C-475B-A460-2235075C52D0}">
      <dgm:prSet phldrT="[Текст]" custT="1"/>
      <dgm:spPr>
        <a:solidFill>
          <a:srgbClr val="C8A1CB">
            <a:alpha val="90000"/>
          </a:srgbClr>
        </a:solidFill>
        <a:ln>
          <a:solidFill>
            <a:srgbClr val="0066FF">
              <a:alpha val="90000"/>
            </a:srgbClr>
          </a:solidFill>
        </a:ln>
      </dgm:spPr>
      <dgm:t>
        <a:bodyPr/>
        <a:lstStyle/>
        <a:p>
          <a:r>
            <a:rPr lang="ru-RU" sz="1600" dirty="0" smtClean="0">
              <a:solidFill>
                <a:srgbClr val="000099"/>
              </a:solidFill>
              <a:latin typeface="Book Antiqua" pitchFamily="18" charset="0"/>
            </a:rPr>
            <a:t>2159,9      2300,0      2380,0     2490,0      2705,0</a:t>
          </a:r>
        </a:p>
      </dgm:t>
    </dgm:pt>
    <dgm:pt modelId="{3C92AFE6-46B7-4382-8AEE-89D93DC7C081}" type="parTrans" cxnId="{C6161AA5-8056-4FA2-972F-1F1752644688}">
      <dgm:prSet/>
      <dgm:spPr/>
      <dgm:t>
        <a:bodyPr/>
        <a:lstStyle/>
        <a:p>
          <a:endParaRPr lang="ru-RU"/>
        </a:p>
      </dgm:t>
    </dgm:pt>
    <dgm:pt modelId="{A1DE7CC8-C602-4532-BE7D-78258C327618}" type="sibTrans" cxnId="{C6161AA5-8056-4FA2-972F-1F1752644688}">
      <dgm:prSet/>
      <dgm:spPr/>
      <dgm:t>
        <a:bodyPr/>
        <a:lstStyle/>
        <a:p>
          <a:endParaRPr lang="ru-RU"/>
        </a:p>
      </dgm:t>
    </dgm:pt>
    <dgm:pt modelId="{975A6FDE-21AC-4195-8587-D03307FB1088}">
      <dgm:prSet custT="1"/>
      <dgm:spPr>
        <a:solidFill>
          <a:schemeClr val="accent1"/>
        </a:solidFill>
      </dgm:spPr>
      <dgm:t>
        <a:bodyPr/>
        <a:lstStyle/>
        <a:p>
          <a:r>
            <a:rPr lang="ru-RU" sz="16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Объем розничной торговли, млн. руб.</a:t>
          </a:r>
        </a:p>
      </dgm:t>
    </dgm:pt>
    <dgm:pt modelId="{48C1E968-548F-4457-859E-1818BB6D3BE2}" type="parTrans" cxnId="{61F984DB-307C-4377-A918-AEE3AAF803ED}">
      <dgm:prSet/>
      <dgm:spPr/>
      <dgm:t>
        <a:bodyPr/>
        <a:lstStyle/>
        <a:p>
          <a:endParaRPr lang="ru-RU"/>
        </a:p>
      </dgm:t>
    </dgm:pt>
    <dgm:pt modelId="{83B93E76-A7B6-4303-98E3-1455FC5FC435}" type="sibTrans" cxnId="{61F984DB-307C-4377-A918-AEE3AAF803ED}">
      <dgm:prSet/>
      <dgm:spPr/>
      <dgm:t>
        <a:bodyPr/>
        <a:lstStyle/>
        <a:p>
          <a:endParaRPr lang="ru-RU"/>
        </a:p>
      </dgm:t>
    </dgm:pt>
    <dgm:pt modelId="{7CFFFDAF-56AE-47A6-B131-A9530155665C}">
      <dgm:prSet custT="1"/>
      <dgm:spPr>
        <a:solidFill>
          <a:schemeClr val="accent1"/>
        </a:solidFill>
      </dgm:spPr>
      <dgm:t>
        <a:bodyPr/>
        <a:lstStyle/>
        <a:p>
          <a:r>
            <a:rPr lang="ru-RU" sz="16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Объем платных услуг населению, млн. руб.</a:t>
          </a:r>
          <a:endParaRPr lang="ru-RU" sz="1600" b="1" dirty="0"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gm:t>
    </dgm:pt>
    <dgm:pt modelId="{8B17C215-32CC-429E-9A41-795D950C860E}" type="parTrans" cxnId="{FA82EFF3-9458-48E5-A731-A565F2A739C5}">
      <dgm:prSet/>
      <dgm:spPr/>
      <dgm:t>
        <a:bodyPr/>
        <a:lstStyle/>
        <a:p>
          <a:endParaRPr lang="ru-RU"/>
        </a:p>
      </dgm:t>
    </dgm:pt>
    <dgm:pt modelId="{C66460AA-6E1F-45A5-B4FE-BE45670977C5}" type="sibTrans" cxnId="{FA82EFF3-9458-48E5-A731-A565F2A739C5}">
      <dgm:prSet/>
      <dgm:spPr/>
      <dgm:t>
        <a:bodyPr/>
        <a:lstStyle/>
        <a:p>
          <a:endParaRPr lang="ru-RU"/>
        </a:p>
      </dgm:t>
    </dgm:pt>
    <dgm:pt modelId="{52D522F1-F2A4-4A04-A7D0-63D1B8E18D24}">
      <dgm:prSet custT="1"/>
      <dgm:spPr>
        <a:solidFill>
          <a:schemeClr val="accent1"/>
        </a:solidFill>
      </dgm:spPr>
      <dgm:t>
        <a:bodyPr/>
        <a:lstStyle/>
        <a:p>
          <a:r>
            <a:rPr lang="ru-RU" sz="16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Объем инвестиций в основной капитал, млн. руб.</a:t>
          </a:r>
          <a:endParaRPr lang="ru-RU" sz="1600" b="1" dirty="0"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gm:t>
    </dgm:pt>
    <dgm:pt modelId="{2703BD60-034C-4320-9018-7505925ADEB3}" type="parTrans" cxnId="{E62E318A-53D2-458E-8286-C920D5A6EE00}">
      <dgm:prSet/>
      <dgm:spPr/>
      <dgm:t>
        <a:bodyPr/>
        <a:lstStyle/>
        <a:p>
          <a:endParaRPr lang="ru-RU"/>
        </a:p>
      </dgm:t>
    </dgm:pt>
    <dgm:pt modelId="{894B5879-1895-4B6C-B09B-00E6AE703B9A}" type="sibTrans" cxnId="{E62E318A-53D2-458E-8286-C920D5A6EE00}">
      <dgm:prSet/>
      <dgm:spPr/>
      <dgm:t>
        <a:bodyPr/>
        <a:lstStyle/>
        <a:p>
          <a:endParaRPr lang="ru-RU"/>
        </a:p>
      </dgm:t>
    </dgm:pt>
    <dgm:pt modelId="{18F084E8-22A6-4815-B8F5-C511D36F3FEC}">
      <dgm:prSet custT="1"/>
      <dgm:spPr>
        <a:solidFill>
          <a:schemeClr val="accent1"/>
        </a:solidFill>
      </dgm:spPr>
      <dgm:t>
        <a:bodyPr/>
        <a:lstStyle/>
        <a:p>
          <a:r>
            <a:rPr lang="ru-RU" sz="16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Численность  населения (среднегодовая) , тыс.человек</a:t>
          </a:r>
          <a:endParaRPr lang="ru-RU" sz="1600" b="1" dirty="0"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gm:t>
    </dgm:pt>
    <dgm:pt modelId="{3058CE21-9F5B-42AA-8354-9FF43FF0ABD8}" type="parTrans" cxnId="{E2BA61B5-729E-458A-B621-1EF2E47C2D27}">
      <dgm:prSet/>
      <dgm:spPr/>
      <dgm:t>
        <a:bodyPr/>
        <a:lstStyle/>
        <a:p>
          <a:endParaRPr lang="ru-RU"/>
        </a:p>
      </dgm:t>
    </dgm:pt>
    <dgm:pt modelId="{14E998FE-45B5-4D6A-88EE-8D4ADF47AA17}" type="sibTrans" cxnId="{E2BA61B5-729E-458A-B621-1EF2E47C2D27}">
      <dgm:prSet/>
      <dgm:spPr/>
      <dgm:t>
        <a:bodyPr/>
        <a:lstStyle/>
        <a:p>
          <a:endParaRPr lang="ru-RU"/>
        </a:p>
      </dgm:t>
    </dgm:pt>
    <dgm:pt modelId="{CE26621C-970C-4E81-857B-105CD0015899}">
      <dgm:prSet custT="1"/>
      <dgm:spPr>
        <a:solidFill>
          <a:schemeClr val="accent1"/>
        </a:solidFill>
      </dgm:spPr>
      <dgm:t>
        <a:bodyPr/>
        <a:lstStyle/>
        <a:p>
          <a:r>
            <a:rPr lang="ru-RU" sz="16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Фонд заработной платы , млн. руб.</a:t>
          </a:r>
          <a:endParaRPr lang="ru-RU" sz="1600" b="1" dirty="0"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gm:t>
    </dgm:pt>
    <dgm:pt modelId="{39AEF955-7C1D-4157-BCE9-755CED1F67F8}" type="parTrans" cxnId="{B68B59AB-1B65-4CF2-BD7D-1B9DE5B2CE23}">
      <dgm:prSet/>
      <dgm:spPr/>
      <dgm:t>
        <a:bodyPr/>
        <a:lstStyle/>
        <a:p>
          <a:endParaRPr lang="ru-RU"/>
        </a:p>
      </dgm:t>
    </dgm:pt>
    <dgm:pt modelId="{E08FBABB-FEB3-45B1-A377-4FCF14ED88AB}" type="sibTrans" cxnId="{B68B59AB-1B65-4CF2-BD7D-1B9DE5B2CE23}">
      <dgm:prSet/>
      <dgm:spPr/>
      <dgm:t>
        <a:bodyPr/>
        <a:lstStyle/>
        <a:p>
          <a:endParaRPr lang="ru-RU"/>
        </a:p>
      </dgm:t>
    </dgm:pt>
    <dgm:pt modelId="{F060CB44-B02F-4881-A509-6E74037DD076}">
      <dgm:prSet custT="1"/>
      <dgm:spPr>
        <a:solidFill>
          <a:schemeClr val="accent1"/>
        </a:solidFill>
      </dgm:spPr>
      <dgm:t>
        <a:bodyPr/>
        <a:lstStyle/>
        <a:p>
          <a:r>
            <a:rPr lang="ru-RU" sz="16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Среднемесячная заработная плата, рублей</a:t>
          </a:r>
          <a:endParaRPr lang="ru-RU" sz="1600" b="1" dirty="0"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gm:t>
    </dgm:pt>
    <dgm:pt modelId="{156FEEB0-A380-46FC-874C-BA6ADC993EA1}" type="parTrans" cxnId="{BC8EC7B9-4313-4431-9529-01BF685606F3}">
      <dgm:prSet/>
      <dgm:spPr/>
      <dgm:t>
        <a:bodyPr/>
        <a:lstStyle/>
        <a:p>
          <a:endParaRPr lang="ru-RU"/>
        </a:p>
      </dgm:t>
    </dgm:pt>
    <dgm:pt modelId="{C23803FC-1E9E-4F28-888C-862B35756897}" type="sibTrans" cxnId="{BC8EC7B9-4313-4431-9529-01BF685606F3}">
      <dgm:prSet/>
      <dgm:spPr/>
      <dgm:t>
        <a:bodyPr/>
        <a:lstStyle/>
        <a:p>
          <a:endParaRPr lang="ru-RU"/>
        </a:p>
      </dgm:t>
    </dgm:pt>
    <dgm:pt modelId="{7A8EA2D3-54C9-43C0-80B0-FEC9A7C5205D}">
      <dgm:prSet custT="1"/>
      <dgm:spPr>
        <a:solidFill>
          <a:srgbClr val="C8A1CB">
            <a:alpha val="90000"/>
          </a:srgbClr>
        </a:solidFill>
        <a:ln>
          <a:solidFill>
            <a:srgbClr val="0066FF">
              <a:alpha val="90000"/>
            </a:srgbClr>
          </a:solidFill>
        </a:ln>
      </dgm:spPr>
      <dgm:t>
        <a:bodyPr/>
        <a:lstStyle/>
        <a:p>
          <a:r>
            <a:rPr lang="ru-RU" sz="16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 6976,0     6766,7     6665,2     6731,9      6866,5</a:t>
          </a:r>
        </a:p>
      </dgm:t>
    </dgm:pt>
    <dgm:pt modelId="{E2987096-E972-43E4-983B-0E0BC32FFC7C}" type="parTrans" cxnId="{7DE10033-F86B-4F74-AEA6-CFD44C3AA8BD}">
      <dgm:prSet/>
      <dgm:spPr/>
      <dgm:t>
        <a:bodyPr/>
        <a:lstStyle/>
        <a:p>
          <a:endParaRPr lang="ru-RU"/>
        </a:p>
      </dgm:t>
    </dgm:pt>
    <dgm:pt modelId="{5612D84F-E7B6-41CF-9CA0-17EFAA327FA3}" type="sibTrans" cxnId="{7DE10033-F86B-4F74-AEA6-CFD44C3AA8BD}">
      <dgm:prSet/>
      <dgm:spPr/>
      <dgm:t>
        <a:bodyPr/>
        <a:lstStyle/>
        <a:p>
          <a:endParaRPr lang="ru-RU"/>
        </a:p>
      </dgm:t>
    </dgm:pt>
    <dgm:pt modelId="{D4A7AFD5-CEAE-48AF-922F-7A7D35458CA7}">
      <dgm:prSet custT="1"/>
      <dgm:spPr>
        <a:solidFill>
          <a:srgbClr val="C8A1CB">
            <a:alpha val="90000"/>
          </a:srgbClr>
        </a:solidFill>
        <a:ln>
          <a:solidFill>
            <a:srgbClr val="0066FF">
              <a:alpha val="90000"/>
            </a:srgbClr>
          </a:solidFill>
        </a:ln>
      </dgm:spPr>
      <dgm:t>
        <a:bodyPr/>
        <a:lstStyle/>
        <a:p>
          <a:r>
            <a:rPr lang="ru-RU" sz="1600" dirty="0" smtClean="0">
              <a:solidFill>
                <a:srgbClr val="000099"/>
              </a:solidFill>
              <a:latin typeface="Book Antiqua" pitchFamily="18" charset="0"/>
            </a:rPr>
            <a:t>437,8         407,2       403,1       403,9        404,7</a:t>
          </a:r>
        </a:p>
      </dgm:t>
    </dgm:pt>
    <dgm:pt modelId="{C59823AF-B458-4517-9F07-124254E07654}" type="parTrans" cxnId="{DAFC5F2C-281A-46C8-9072-8405A039F1AE}">
      <dgm:prSet/>
      <dgm:spPr/>
      <dgm:t>
        <a:bodyPr/>
        <a:lstStyle/>
        <a:p>
          <a:endParaRPr lang="ru-RU"/>
        </a:p>
      </dgm:t>
    </dgm:pt>
    <dgm:pt modelId="{CABF43DD-26C6-49D6-9359-0EDBB455A54F}" type="sibTrans" cxnId="{DAFC5F2C-281A-46C8-9072-8405A039F1AE}">
      <dgm:prSet/>
      <dgm:spPr/>
      <dgm:t>
        <a:bodyPr/>
        <a:lstStyle/>
        <a:p>
          <a:endParaRPr lang="ru-RU"/>
        </a:p>
      </dgm:t>
    </dgm:pt>
    <dgm:pt modelId="{7E7B3BBF-2C2F-4885-A468-3E50E1B41F14}">
      <dgm:prSet custT="1"/>
      <dgm:spPr>
        <a:solidFill>
          <a:srgbClr val="C8A1CB">
            <a:alpha val="90000"/>
          </a:srgbClr>
        </a:solidFill>
        <a:ln>
          <a:solidFill>
            <a:srgbClr val="0066FF">
              <a:alpha val="90000"/>
            </a:srgbClr>
          </a:solidFill>
        </a:ln>
      </dgm:spPr>
      <dgm:t>
        <a:bodyPr/>
        <a:lstStyle/>
        <a:p>
          <a:r>
            <a:rPr lang="ru-RU" sz="1600" dirty="0" smtClean="0">
              <a:solidFill>
                <a:srgbClr val="000099"/>
              </a:solidFill>
              <a:latin typeface="Book Antiqua" pitchFamily="18" charset="0"/>
            </a:rPr>
            <a:t> 1262,5      1546,7     1447,8     3367,9      2303,8</a:t>
          </a:r>
          <a:endParaRPr lang="ru-RU" sz="1600" dirty="0">
            <a:solidFill>
              <a:srgbClr val="000099"/>
            </a:solidFill>
            <a:latin typeface="Book Antiqua" pitchFamily="18" charset="0"/>
          </a:endParaRPr>
        </a:p>
      </dgm:t>
    </dgm:pt>
    <dgm:pt modelId="{C18A62AC-A374-48E6-ACFC-0DFE34D6C572}" type="parTrans" cxnId="{DDC4D090-9DED-4B23-8DE0-6E8535462A09}">
      <dgm:prSet/>
      <dgm:spPr/>
      <dgm:t>
        <a:bodyPr/>
        <a:lstStyle/>
        <a:p>
          <a:endParaRPr lang="ru-RU"/>
        </a:p>
      </dgm:t>
    </dgm:pt>
    <dgm:pt modelId="{9C6F6A2B-648F-4D01-9582-2C1713907E39}" type="sibTrans" cxnId="{DDC4D090-9DED-4B23-8DE0-6E8535462A09}">
      <dgm:prSet/>
      <dgm:spPr/>
      <dgm:t>
        <a:bodyPr/>
        <a:lstStyle/>
        <a:p>
          <a:endParaRPr lang="ru-RU"/>
        </a:p>
      </dgm:t>
    </dgm:pt>
    <dgm:pt modelId="{6925D895-48C9-4393-8DC7-4261248873FF}">
      <dgm:prSet custT="1"/>
      <dgm:spPr>
        <a:solidFill>
          <a:srgbClr val="C8A1CB">
            <a:alpha val="90000"/>
          </a:srgbClr>
        </a:solidFill>
        <a:ln>
          <a:solidFill>
            <a:srgbClr val="0066FF">
              <a:alpha val="90000"/>
            </a:srgbClr>
          </a:solidFill>
        </a:ln>
      </dgm:spPr>
      <dgm:t>
        <a:bodyPr/>
        <a:lstStyle/>
        <a:p>
          <a:r>
            <a:rPr lang="ru-RU" sz="1600" dirty="0" smtClean="0">
              <a:solidFill>
                <a:srgbClr val="000099"/>
              </a:solidFill>
              <a:latin typeface="Book Antiqua" pitchFamily="18" charset="0"/>
            </a:rPr>
            <a:t>  48,5        48,0            47,4        46,8          46,2</a:t>
          </a:r>
          <a:endParaRPr lang="ru-RU" sz="1600" dirty="0">
            <a:solidFill>
              <a:srgbClr val="000099"/>
            </a:solidFill>
            <a:latin typeface="Book Antiqua" pitchFamily="18" charset="0"/>
          </a:endParaRPr>
        </a:p>
      </dgm:t>
    </dgm:pt>
    <dgm:pt modelId="{6E843644-95EF-4296-B3F9-1AC0F90B2469}" type="parTrans" cxnId="{C70C589E-97EA-4E5F-BDAE-C4DC8CFC1C48}">
      <dgm:prSet/>
      <dgm:spPr/>
      <dgm:t>
        <a:bodyPr/>
        <a:lstStyle/>
        <a:p>
          <a:endParaRPr lang="ru-RU"/>
        </a:p>
      </dgm:t>
    </dgm:pt>
    <dgm:pt modelId="{B36454C2-3965-463A-B2C4-50D14F202BD8}" type="sibTrans" cxnId="{C70C589E-97EA-4E5F-BDAE-C4DC8CFC1C48}">
      <dgm:prSet/>
      <dgm:spPr/>
      <dgm:t>
        <a:bodyPr/>
        <a:lstStyle/>
        <a:p>
          <a:endParaRPr lang="ru-RU"/>
        </a:p>
      </dgm:t>
    </dgm:pt>
    <dgm:pt modelId="{4127E947-7DA4-4418-8877-13892D5DB809}">
      <dgm:prSet custT="1"/>
      <dgm:spPr>
        <a:solidFill>
          <a:srgbClr val="C8A1CB">
            <a:alpha val="90000"/>
          </a:srgbClr>
        </a:solidFill>
        <a:ln>
          <a:solidFill>
            <a:srgbClr val="0066FF">
              <a:alpha val="90000"/>
            </a:srgbClr>
          </a:solidFill>
        </a:ln>
      </dgm:spPr>
      <dgm:t>
        <a:bodyPr/>
        <a:lstStyle/>
        <a:p>
          <a:r>
            <a:rPr lang="ru-RU" sz="1600" dirty="0" smtClean="0">
              <a:solidFill>
                <a:srgbClr val="000099"/>
              </a:solidFill>
              <a:latin typeface="Book Antiqua" pitchFamily="18" charset="0"/>
            </a:rPr>
            <a:t>4843,0      5304,0       5762,8    5993,3       6233,0            </a:t>
          </a:r>
          <a:endParaRPr lang="ru-RU" sz="1600" dirty="0">
            <a:solidFill>
              <a:srgbClr val="000099"/>
            </a:solidFill>
            <a:latin typeface="Book Antiqua" pitchFamily="18" charset="0"/>
          </a:endParaRPr>
        </a:p>
      </dgm:t>
    </dgm:pt>
    <dgm:pt modelId="{022900C8-D84C-4D39-AA05-9E9854B314CF}" type="parTrans" cxnId="{849D48A5-ED7A-4C1E-AA4D-8D8C3BA1DDC4}">
      <dgm:prSet/>
      <dgm:spPr/>
      <dgm:t>
        <a:bodyPr/>
        <a:lstStyle/>
        <a:p>
          <a:endParaRPr lang="ru-RU"/>
        </a:p>
      </dgm:t>
    </dgm:pt>
    <dgm:pt modelId="{380E5F76-4380-4151-904E-4C9714A86D0E}" type="sibTrans" cxnId="{849D48A5-ED7A-4C1E-AA4D-8D8C3BA1DDC4}">
      <dgm:prSet/>
      <dgm:spPr/>
      <dgm:t>
        <a:bodyPr/>
        <a:lstStyle/>
        <a:p>
          <a:endParaRPr lang="ru-RU"/>
        </a:p>
      </dgm:t>
    </dgm:pt>
    <dgm:pt modelId="{1D812021-10A3-496B-B767-3A55278D18B6}">
      <dgm:prSet custT="1"/>
      <dgm:spPr>
        <a:solidFill>
          <a:srgbClr val="C8A1CB">
            <a:alpha val="90000"/>
          </a:srgbClr>
        </a:solidFill>
        <a:ln>
          <a:solidFill>
            <a:srgbClr val="0066FF">
              <a:alpha val="90000"/>
            </a:srgbClr>
          </a:solidFill>
        </a:ln>
      </dgm:spPr>
      <dgm:t>
        <a:bodyPr/>
        <a:lstStyle/>
        <a:p>
          <a:r>
            <a:rPr lang="ru-RU" sz="1600" dirty="0" smtClean="0">
              <a:solidFill>
                <a:srgbClr val="000099"/>
              </a:solidFill>
              <a:latin typeface="Book Antiqua" pitchFamily="18" charset="0"/>
            </a:rPr>
            <a:t> 41401,7   46147,5     50349,5   52090,4   53725,7</a:t>
          </a:r>
          <a:endParaRPr lang="ru-RU" sz="1600" dirty="0">
            <a:solidFill>
              <a:srgbClr val="000099"/>
            </a:solidFill>
            <a:latin typeface="Book Antiqua" pitchFamily="18" charset="0"/>
          </a:endParaRPr>
        </a:p>
      </dgm:t>
    </dgm:pt>
    <dgm:pt modelId="{E385F123-725F-43B2-8EED-40112A56974A}" type="parTrans" cxnId="{975BBE66-4C77-4891-975A-226D1E719A8D}">
      <dgm:prSet/>
      <dgm:spPr/>
      <dgm:t>
        <a:bodyPr/>
        <a:lstStyle/>
        <a:p>
          <a:endParaRPr lang="ru-RU"/>
        </a:p>
      </dgm:t>
    </dgm:pt>
    <dgm:pt modelId="{8CE1C38B-3EEC-45FF-83EF-6CF440C86F16}" type="sibTrans" cxnId="{975BBE66-4C77-4891-975A-226D1E719A8D}">
      <dgm:prSet/>
      <dgm:spPr/>
      <dgm:t>
        <a:bodyPr/>
        <a:lstStyle/>
        <a:p>
          <a:endParaRPr lang="ru-RU"/>
        </a:p>
      </dgm:t>
    </dgm:pt>
    <dgm:pt modelId="{FA18C0BE-F997-4959-BF3E-5144D50E488E}" type="pres">
      <dgm:prSet presAssocID="{CBD785E0-FE4F-474E-B084-CBF2EB3A8EC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5B79F77-A189-492C-B7BC-A35FD986B986}" type="pres">
      <dgm:prSet presAssocID="{69DF384F-E4AA-4AF1-8090-4723F6C0220C}" presName="linNode" presStyleCnt="0"/>
      <dgm:spPr/>
    </dgm:pt>
    <dgm:pt modelId="{03FBB181-99F4-4C38-ADB6-9BE4DC139BC6}" type="pres">
      <dgm:prSet presAssocID="{69DF384F-E4AA-4AF1-8090-4723F6C0220C}" presName="parentShp" presStyleLbl="node1" presStyleIdx="0" presStyleCnt="8" custScaleX="108838" custScaleY="107897" custLinFactY="17879" custLinFactNeighborX="-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15BBE4-9BF7-427B-95BC-091EAFC8FEE0}" type="pres">
      <dgm:prSet presAssocID="{69DF384F-E4AA-4AF1-8090-4723F6C0220C}" presName="childShp" presStyleLbl="bgAccFollowNode1" presStyleIdx="0" presStyleCnt="8" custScaleX="967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D11050-5BBB-418D-9D90-6A2858C9CF8A}" type="pres">
      <dgm:prSet presAssocID="{B4BD078E-5564-4CFE-823E-0A72E7FCFEF4}" presName="spacing" presStyleCnt="0"/>
      <dgm:spPr/>
    </dgm:pt>
    <dgm:pt modelId="{E7D20046-D1F3-487C-8201-35B6A6C80714}" type="pres">
      <dgm:prSet presAssocID="{50495281-AA76-4BBB-BAA8-9B73A25DE803}" presName="linNode" presStyleCnt="0"/>
      <dgm:spPr/>
    </dgm:pt>
    <dgm:pt modelId="{C10417B2-9554-4AFB-931E-555801F9657D}" type="pres">
      <dgm:prSet presAssocID="{50495281-AA76-4BBB-BAA8-9B73A25DE803}" presName="parentShp" presStyleLbl="node1" presStyleIdx="1" presStyleCnt="8" custScaleX="108326" custLinFactY="-10282" custLinFactNeighborX="-2294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8B6AFF-A230-4BA6-9AB8-AF7992F9C594}" type="pres">
      <dgm:prSet presAssocID="{50495281-AA76-4BBB-BAA8-9B73A25DE803}" presName="childShp" presStyleLbl="bgAccFollowNode1" presStyleIdx="1" presStyleCnt="8" custLinFactNeighborX="422" custLinFactNeighborY="-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FE4745-50C3-4E90-91C8-E5596A70D19D}" type="pres">
      <dgm:prSet presAssocID="{63513CB3-1CE3-4FF3-A0EC-43857060F01E}" presName="spacing" presStyleCnt="0"/>
      <dgm:spPr/>
    </dgm:pt>
    <dgm:pt modelId="{2E0CB413-EE31-4C98-955D-3BDD0350D8C1}" type="pres">
      <dgm:prSet presAssocID="{975A6FDE-21AC-4195-8587-D03307FB1088}" presName="linNode" presStyleCnt="0"/>
      <dgm:spPr/>
    </dgm:pt>
    <dgm:pt modelId="{426AD58C-4758-4A76-A632-D85D8C2C0481}" type="pres">
      <dgm:prSet presAssocID="{975A6FDE-21AC-4195-8587-D03307FB1088}" presName="parentShp" presStyleLbl="node1" presStyleIdx="2" presStyleCnt="8" custScaleX="104386" custLinFactNeighborX="-2047" custLinFactNeighborY="79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6D69CD-3D9C-4132-8B43-5A2E10B3355D}" type="pres">
      <dgm:prSet presAssocID="{975A6FDE-21AC-4195-8587-D03307FB1088}" presName="childShp" presStyleLbl="bgAccFollowNode1" presStyleIdx="2" presStyleCnt="8" custScaleX="97076" custLinFactNeighborX="877" custLinFactNeighborY="-51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3AD9C6-65C0-48B8-BD14-171ECCB34E42}" type="pres">
      <dgm:prSet presAssocID="{83B93E76-A7B6-4303-98E3-1455FC5FC435}" presName="spacing" presStyleCnt="0"/>
      <dgm:spPr/>
    </dgm:pt>
    <dgm:pt modelId="{BF908035-AE19-4196-A4D9-D99F8594108B}" type="pres">
      <dgm:prSet presAssocID="{7CFFFDAF-56AE-47A6-B131-A9530155665C}" presName="linNode" presStyleCnt="0"/>
      <dgm:spPr/>
    </dgm:pt>
    <dgm:pt modelId="{8BD29FCE-1BF0-4971-AA15-7EE2FD950751}" type="pres">
      <dgm:prSet presAssocID="{7CFFFDAF-56AE-47A6-B131-A9530155665C}" presName="parentShp" presStyleLbl="node1" presStyleIdx="3" presStyleCnt="8" custScaleX="106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55D0E5-ED7C-44E2-B219-ECE5D6A8FA78}" type="pres">
      <dgm:prSet presAssocID="{7CFFFDAF-56AE-47A6-B131-A9530155665C}" presName="childShp" presStyleLbl="bgAccFollow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7BF64D-42EF-4B52-B2F7-1FB49255C6AD}" type="pres">
      <dgm:prSet presAssocID="{C66460AA-6E1F-45A5-B4FE-BE45670977C5}" presName="spacing" presStyleCnt="0"/>
      <dgm:spPr/>
    </dgm:pt>
    <dgm:pt modelId="{532C7AA8-DECA-472A-A0E2-D2AE82707257}" type="pres">
      <dgm:prSet presAssocID="{52D522F1-F2A4-4A04-A7D0-63D1B8E18D24}" presName="linNode" presStyleCnt="0"/>
      <dgm:spPr/>
    </dgm:pt>
    <dgm:pt modelId="{47F22AA8-C287-4A4C-B255-28775BB11840}" type="pres">
      <dgm:prSet presAssocID="{52D522F1-F2A4-4A04-A7D0-63D1B8E18D24}" presName="parentShp" presStyleLbl="node1" presStyleIdx="4" presStyleCnt="8" custScaleX="106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B5F517-B891-43B5-B441-590EE1D0E32F}" type="pres">
      <dgm:prSet presAssocID="{52D522F1-F2A4-4A04-A7D0-63D1B8E18D24}" presName="childShp" presStyleLbl="bgAccFollowNode1" presStyleIdx="4" presStyleCnt="8" custLinFactNeighborX="-549" custLinFactNeighborY="-23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EC9C6A-D3D7-45F6-8F25-362E7797606C}" type="pres">
      <dgm:prSet presAssocID="{894B5879-1895-4B6C-B09B-00E6AE703B9A}" presName="spacing" presStyleCnt="0"/>
      <dgm:spPr/>
    </dgm:pt>
    <dgm:pt modelId="{389948F4-5BE0-4D75-B3E8-34BCB22753FC}" type="pres">
      <dgm:prSet presAssocID="{18F084E8-22A6-4815-B8F5-C511D36F3FEC}" presName="linNode" presStyleCnt="0"/>
      <dgm:spPr/>
    </dgm:pt>
    <dgm:pt modelId="{0C1FC446-2410-44F5-B73F-A4BA8F78379E}" type="pres">
      <dgm:prSet presAssocID="{18F084E8-22A6-4815-B8F5-C511D36F3FEC}" presName="parentShp" presStyleLbl="node1" presStyleIdx="5" presStyleCnt="8" custScaleX="106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C3AF95-6777-410C-A905-9D9F34A1267A}" type="pres">
      <dgm:prSet presAssocID="{18F084E8-22A6-4815-B8F5-C511D36F3FEC}" presName="childShp" presStyleLbl="bgAccFollow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D13421-1E6E-4C62-BCB7-D8D1C9D34389}" type="pres">
      <dgm:prSet presAssocID="{14E998FE-45B5-4D6A-88EE-8D4ADF47AA17}" presName="spacing" presStyleCnt="0"/>
      <dgm:spPr/>
    </dgm:pt>
    <dgm:pt modelId="{40FAD291-74C4-4454-A7C2-8578FDE5F890}" type="pres">
      <dgm:prSet presAssocID="{CE26621C-970C-4E81-857B-105CD0015899}" presName="linNode" presStyleCnt="0"/>
      <dgm:spPr/>
    </dgm:pt>
    <dgm:pt modelId="{C2B32D2A-B93D-451C-80A9-0C4B4B6629D8}" type="pres">
      <dgm:prSet presAssocID="{CE26621C-970C-4E81-857B-105CD0015899}" presName="parentShp" presStyleLbl="node1" presStyleIdx="6" presStyleCnt="8" custScaleX="106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751718-927B-4344-BBC2-48E3C48F6EFD}" type="pres">
      <dgm:prSet presAssocID="{CE26621C-970C-4E81-857B-105CD0015899}" presName="childShp" presStyleLbl="bgAccFollowNode1" presStyleIdx="6" presStyleCnt="8" custLinFactNeighborX="1699" custLinFactNeighborY="3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1B3DC8-352C-46A4-BCC3-F1DC1F7F94DB}" type="pres">
      <dgm:prSet presAssocID="{E08FBABB-FEB3-45B1-A377-4FCF14ED88AB}" presName="spacing" presStyleCnt="0"/>
      <dgm:spPr/>
    </dgm:pt>
    <dgm:pt modelId="{456026E0-018D-4151-9663-528CE941C3CA}" type="pres">
      <dgm:prSet presAssocID="{F060CB44-B02F-4881-A509-6E74037DD076}" presName="linNode" presStyleCnt="0"/>
      <dgm:spPr/>
    </dgm:pt>
    <dgm:pt modelId="{842ABAB0-A391-425B-8AFA-9FD815F509ED}" type="pres">
      <dgm:prSet presAssocID="{F060CB44-B02F-4881-A509-6E74037DD076}" presName="parentShp" presStyleLbl="node1" presStyleIdx="7" presStyleCnt="8" custScaleX="106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2A80F9-9627-4211-A16B-CFC2C54A2E9C}" type="pres">
      <dgm:prSet presAssocID="{F060CB44-B02F-4881-A509-6E74037DD076}" presName="childShp" presStyleLbl="bgAccFollow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BA61B5-729E-458A-B621-1EF2E47C2D27}" srcId="{CBD785E0-FE4F-474E-B084-CBF2EB3A8EC6}" destId="{18F084E8-22A6-4815-B8F5-C511D36F3FEC}" srcOrd="5" destOrd="0" parTransId="{3058CE21-9F5B-42AA-8354-9FF43FF0ABD8}" sibTransId="{14E998FE-45B5-4D6A-88EE-8D4ADF47AA17}"/>
    <dgm:cxn modelId="{595C68C2-3D64-43ED-A0A5-2BD538CBF1A6}" type="presOf" srcId="{50495281-AA76-4BBB-BAA8-9B73A25DE803}" destId="{C10417B2-9554-4AFB-931E-555801F9657D}" srcOrd="0" destOrd="0" presId="urn:microsoft.com/office/officeart/2005/8/layout/vList6"/>
    <dgm:cxn modelId="{9B5D816F-6F3E-4C2B-82D6-53CF609D79B3}" srcId="{CBD785E0-FE4F-474E-B084-CBF2EB3A8EC6}" destId="{50495281-AA76-4BBB-BAA8-9B73A25DE803}" srcOrd="1" destOrd="0" parTransId="{6D41EE0D-A7F4-46B9-BD8B-8362FB73C971}" sibTransId="{63513CB3-1CE3-4FF3-A0EC-43857060F01E}"/>
    <dgm:cxn modelId="{87C80516-C91F-4675-9381-A3ED8D3CE5F1}" type="presOf" srcId="{52D522F1-F2A4-4A04-A7D0-63D1B8E18D24}" destId="{47F22AA8-C287-4A4C-B255-28775BB11840}" srcOrd="0" destOrd="0" presId="urn:microsoft.com/office/officeart/2005/8/layout/vList6"/>
    <dgm:cxn modelId="{61F984DB-307C-4377-A918-AEE3AAF803ED}" srcId="{CBD785E0-FE4F-474E-B084-CBF2EB3A8EC6}" destId="{975A6FDE-21AC-4195-8587-D03307FB1088}" srcOrd="2" destOrd="0" parTransId="{48C1E968-548F-4457-859E-1818BB6D3BE2}" sibTransId="{83B93E76-A7B6-4303-98E3-1455FC5FC435}"/>
    <dgm:cxn modelId="{0EDB0ADB-1151-4255-8C30-4876D0881574}" type="presOf" srcId="{CBD785E0-FE4F-474E-B084-CBF2EB3A8EC6}" destId="{FA18C0BE-F997-4959-BF3E-5144D50E488E}" srcOrd="0" destOrd="0" presId="urn:microsoft.com/office/officeart/2005/8/layout/vList6"/>
    <dgm:cxn modelId="{5076E6DD-70A2-4DA3-8B5A-92383B53BBCE}" srcId="{CBD785E0-FE4F-474E-B084-CBF2EB3A8EC6}" destId="{69DF384F-E4AA-4AF1-8090-4723F6C0220C}" srcOrd="0" destOrd="0" parTransId="{73226DAC-3FEB-4B14-9FFE-192A2C9DA38A}" sibTransId="{B4BD078E-5564-4CFE-823E-0A72E7FCFEF4}"/>
    <dgm:cxn modelId="{C6161AA5-8056-4FA2-972F-1F1752644688}" srcId="{50495281-AA76-4BBB-BAA8-9B73A25DE803}" destId="{9AD0E474-0D4C-475B-A460-2235075C52D0}" srcOrd="0" destOrd="0" parTransId="{3C92AFE6-46B7-4382-8AEE-89D93DC7C081}" sibTransId="{A1DE7CC8-C602-4532-BE7D-78258C327618}"/>
    <dgm:cxn modelId="{E62E318A-53D2-458E-8286-C920D5A6EE00}" srcId="{CBD785E0-FE4F-474E-B084-CBF2EB3A8EC6}" destId="{52D522F1-F2A4-4A04-A7D0-63D1B8E18D24}" srcOrd="4" destOrd="0" parTransId="{2703BD60-034C-4320-9018-7505925ADEB3}" sibTransId="{894B5879-1895-4B6C-B09B-00E6AE703B9A}"/>
    <dgm:cxn modelId="{A762BD30-4234-4592-9958-C8F4A5B3AA93}" type="presOf" srcId="{69DF384F-E4AA-4AF1-8090-4723F6C0220C}" destId="{03FBB181-99F4-4C38-ADB6-9BE4DC139BC6}" srcOrd="0" destOrd="0" presId="urn:microsoft.com/office/officeart/2005/8/layout/vList6"/>
    <dgm:cxn modelId="{373891AD-9432-4733-ADBE-46B87F51B76A}" type="presOf" srcId="{1D812021-10A3-496B-B767-3A55278D18B6}" destId="{5A2A80F9-9627-4211-A16B-CFC2C54A2E9C}" srcOrd="0" destOrd="0" presId="urn:microsoft.com/office/officeart/2005/8/layout/vList6"/>
    <dgm:cxn modelId="{C7AF6ED5-7B06-4C90-A897-D217BE54DBA5}" type="presOf" srcId="{CE26621C-970C-4E81-857B-105CD0015899}" destId="{C2B32D2A-B93D-451C-80A9-0C4B4B6629D8}" srcOrd="0" destOrd="0" presId="urn:microsoft.com/office/officeart/2005/8/layout/vList6"/>
    <dgm:cxn modelId="{B68B59AB-1B65-4CF2-BD7D-1B9DE5B2CE23}" srcId="{CBD785E0-FE4F-474E-B084-CBF2EB3A8EC6}" destId="{CE26621C-970C-4E81-857B-105CD0015899}" srcOrd="6" destOrd="0" parTransId="{39AEF955-7C1D-4157-BCE9-755CED1F67F8}" sibTransId="{E08FBABB-FEB3-45B1-A377-4FCF14ED88AB}"/>
    <dgm:cxn modelId="{364811CE-312B-4869-8682-57399299C23B}" type="presOf" srcId="{9AD0E474-0D4C-475B-A460-2235075C52D0}" destId="{908B6AFF-A230-4BA6-9AB8-AF7992F9C594}" srcOrd="0" destOrd="0" presId="urn:microsoft.com/office/officeart/2005/8/layout/vList6"/>
    <dgm:cxn modelId="{7DE10033-F86B-4F74-AEA6-CFD44C3AA8BD}" srcId="{975A6FDE-21AC-4195-8587-D03307FB1088}" destId="{7A8EA2D3-54C9-43C0-80B0-FEC9A7C5205D}" srcOrd="0" destOrd="0" parTransId="{E2987096-E972-43E4-983B-0E0BC32FFC7C}" sibTransId="{5612D84F-E7B6-41CF-9CA0-17EFAA327FA3}"/>
    <dgm:cxn modelId="{13B36678-4FD8-45FF-82D7-59AC047ADBCB}" type="presOf" srcId="{7A8EA2D3-54C9-43C0-80B0-FEC9A7C5205D}" destId="{6F6D69CD-3D9C-4132-8B43-5A2E10B3355D}" srcOrd="0" destOrd="0" presId="urn:microsoft.com/office/officeart/2005/8/layout/vList6"/>
    <dgm:cxn modelId="{217C2BD6-85C5-4F6C-837E-1E8C139EE927}" type="presOf" srcId="{975A6FDE-21AC-4195-8587-D03307FB1088}" destId="{426AD58C-4758-4A76-A632-D85D8C2C0481}" srcOrd="0" destOrd="0" presId="urn:microsoft.com/office/officeart/2005/8/layout/vList6"/>
    <dgm:cxn modelId="{726ED7C0-256D-437E-BEEF-9B1454D8C109}" type="presOf" srcId="{6925D895-48C9-4393-8DC7-4261248873FF}" destId="{B4C3AF95-6777-410C-A905-9D9F34A1267A}" srcOrd="0" destOrd="0" presId="urn:microsoft.com/office/officeart/2005/8/layout/vList6"/>
    <dgm:cxn modelId="{0B7C606E-0AFF-4503-BFB1-29725BBA93B8}" srcId="{69DF384F-E4AA-4AF1-8090-4723F6C0220C}" destId="{4B64C2AD-8058-4485-A4A4-BBA2FE7F2AC7}" srcOrd="0" destOrd="0" parTransId="{F721BA96-9A21-4D9E-B1D6-92D47BE9CBE1}" sibTransId="{5834DBF4-D777-43C2-A550-8B328421FBA0}"/>
    <dgm:cxn modelId="{84A483EF-FF04-4208-AAAC-4CFCD2A01D75}" type="presOf" srcId="{F060CB44-B02F-4881-A509-6E74037DD076}" destId="{842ABAB0-A391-425B-8AFA-9FD815F509ED}" srcOrd="0" destOrd="0" presId="urn:microsoft.com/office/officeart/2005/8/layout/vList6"/>
    <dgm:cxn modelId="{6BD92F3F-31D8-4324-B28E-280792440D16}" type="presOf" srcId="{7CFFFDAF-56AE-47A6-B131-A9530155665C}" destId="{8BD29FCE-1BF0-4971-AA15-7EE2FD950751}" srcOrd="0" destOrd="0" presId="urn:microsoft.com/office/officeart/2005/8/layout/vList6"/>
    <dgm:cxn modelId="{975BBE66-4C77-4891-975A-226D1E719A8D}" srcId="{F060CB44-B02F-4881-A509-6E74037DD076}" destId="{1D812021-10A3-496B-B767-3A55278D18B6}" srcOrd="0" destOrd="0" parTransId="{E385F123-725F-43B2-8EED-40112A56974A}" sibTransId="{8CE1C38B-3EEC-45FF-83EF-6CF440C86F16}"/>
    <dgm:cxn modelId="{DAFC5F2C-281A-46C8-9072-8405A039F1AE}" srcId="{7CFFFDAF-56AE-47A6-B131-A9530155665C}" destId="{D4A7AFD5-CEAE-48AF-922F-7A7D35458CA7}" srcOrd="0" destOrd="0" parTransId="{C59823AF-B458-4517-9F07-124254E07654}" sibTransId="{CABF43DD-26C6-49D6-9359-0EDBB455A54F}"/>
    <dgm:cxn modelId="{1CC069A9-5E70-428B-938D-5F4339D2BC9E}" type="presOf" srcId="{4127E947-7DA4-4418-8877-13892D5DB809}" destId="{CA751718-927B-4344-BBC2-48E3C48F6EFD}" srcOrd="0" destOrd="0" presId="urn:microsoft.com/office/officeart/2005/8/layout/vList6"/>
    <dgm:cxn modelId="{FA82EFF3-9458-48E5-A731-A565F2A739C5}" srcId="{CBD785E0-FE4F-474E-B084-CBF2EB3A8EC6}" destId="{7CFFFDAF-56AE-47A6-B131-A9530155665C}" srcOrd="3" destOrd="0" parTransId="{8B17C215-32CC-429E-9A41-795D950C860E}" sibTransId="{C66460AA-6E1F-45A5-B4FE-BE45670977C5}"/>
    <dgm:cxn modelId="{BC8EC7B9-4313-4431-9529-01BF685606F3}" srcId="{CBD785E0-FE4F-474E-B084-CBF2EB3A8EC6}" destId="{F060CB44-B02F-4881-A509-6E74037DD076}" srcOrd="7" destOrd="0" parTransId="{156FEEB0-A380-46FC-874C-BA6ADC993EA1}" sibTransId="{C23803FC-1E9E-4F28-888C-862B35756897}"/>
    <dgm:cxn modelId="{1B35F890-6F26-4543-8D68-056D082E52C5}" type="presOf" srcId="{18F084E8-22A6-4815-B8F5-C511D36F3FEC}" destId="{0C1FC446-2410-44F5-B73F-A4BA8F78379E}" srcOrd="0" destOrd="0" presId="urn:microsoft.com/office/officeart/2005/8/layout/vList6"/>
    <dgm:cxn modelId="{DDC4D090-9DED-4B23-8DE0-6E8535462A09}" srcId="{52D522F1-F2A4-4A04-A7D0-63D1B8E18D24}" destId="{7E7B3BBF-2C2F-4885-A468-3E50E1B41F14}" srcOrd="0" destOrd="0" parTransId="{C18A62AC-A374-48E6-ACFC-0DFE34D6C572}" sibTransId="{9C6F6A2B-648F-4D01-9582-2C1713907E39}"/>
    <dgm:cxn modelId="{7862E1ED-B002-4519-862A-3BF772AB19AE}" type="presOf" srcId="{4B64C2AD-8058-4485-A4A4-BBA2FE7F2AC7}" destId="{2F15BBE4-9BF7-427B-95BC-091EAFC8FEE0}" srcOrd="0" destOrd="0" presId="urn:microsoft.com/office/officeart/2005/8/layout/vList6"/>
    <dgm:cxn modelId="{849D48A5-ED7A-4C1E-AA4D-8D8C3BA1DDC4}" srcId="{CE26621C-970C-4E81-857B-105CD0015899}" destId="{4127E947-7DA4-4418-8877-13892D5DB809}" srcOrd="0" destOrd="0" parTransId="{022900C8-D84C-4D39-AA05-9E9854B314CF}" sibTransId="{380E5F76-4380-4151-904E-4C9714A86D0E}"/>
    <dgm:cxn modelId="{C70C589E-97EA-4E5F-BDAE-C4DC8CFC1C48}" srcId="{18F084E8-22A6-4815-B8F5-C511D36F3FEC}" destId="{6925D895-48C9-4393-8DC7-4261248873FF}" srcOrd="0" destOrd="0" parTransId="{6E843644-95EF-4296-B3F9-1AC0F90B2469}" sibTransId="{B36454C2-3965-463A-B2C4-50D14F202BD8}"/>
    <dgm:cxn modelId="{2FDBBA84-7C11-41F6-9D05-471A96F21477}" type="presOf" srcId="{D4A7AFD5-CEAE-48AF-922F-7A7D35458CA7}" destId="{8955D0E5-ED7C-44E2-B219-ECE5D6A8FA78}" srcOrd="0" destOrd="0" presId="urn:microsoft.com/office/officeart/2005/8/layout/vList6"/>
    <dgm:cxn modelId="{8E2BF0E1-8D56-40BD-AE49-D20E3ACC0770}" type="presOf" srcId="{7E7B3BBF-2C2F-4885-A468-3E50E1B41F14}" destId="{A1B5F517-B891-43B5-B441-590EE1D0E32F}" srcOrd="0" destOrd="0" presId="urn:microsoft.com/office/officeart/2005/8/layout/vList6"/>
    <dgm:cxn modelId="{235B029E-15DF-4397-8FB2-C34CCCC030EB}" type="presParOf" srcId="{FA18C0BE-F997-4959-BF3E-5144D50E488E}" destId="{55B79F77-A189-492C-B7BC-A35FD986B986}" srcOrd="0" destOrd="0" presId="urn:microsoft.com/office/officeart/2005/8/layout/vList6"/>
    <dgm:cxn modelId="{A874DCB9-A963-49CE-AEA4-29CDA0F836DB}" type="presParOf" srcId="{55B79F77-A189-492C-B7BC-A35FD986B986}" destId="{03FBB181-99F4-4C38-ADB6-9BE4DC139BC6}" srcOrd="0" destOrd="0" presId="urn:microsoft.com/office/officeart/2005/8/layout/vList6"/>
    <dgm:cxn modelId="{55C3886D-710D-4E68-BB21-975EBCFC2658}" type="presParOf" srcId="{55B79F77-A189-492C-B7BC-A35FD986B986}" destId="{2F15BBE4-9BF7-427B-95BC-091EAFC8FEE0}" srcOrd="1" destOrd="0" presId="urn:microsoft.com/office/officeart/2005/8/layout/vList6"/>
    <dgm:cxn modelId="{8950630C-CAAA-4FFE-9433-B63BDD8CD56D}" type="presParOf" srcId="{FA18C0BE-F997-4959-BF3E-5144D50E488E}" destId="{20D11050-5BBB-418D-9D90-6A2858C9CF8A}" srcOrd="1" destOrd="0" presId="urn:microsoft.com/office/officeart/2005/8/layout/vList6"/>
    <dgm:cxn modelId="{A6F37323-403F-47FB-938B-EBC87FC87CCA}" type="presParOf" srcId="{FA18C0BE-F997-4959-BF3E-5144D50E488E}" destId="{E7D20046-D1F3-487C-8201-35B6A6C80714}" srcOrd="2" destOrd="0" presId="urn:microsoft.com/office/officeart/2005/8/layout/vList6"/>
    <dgm:cxn modelId="{43E308AD-50EB-4BD1-BD59-4C3497221BF1}" type="presParOf" srcId="{E7D20046-D1F3-487C-8201-35B6A6C80714}" destId="{C10417B2-9554-4AFB-931E-555801F9657D}" srcOrd="0" destOrd="0" presId="urn:microsoft.com/office/officeart/2005/8/layout/vList6"/>
    <dgm:cxn modelId="{2B58DD87-3E75-4C23-B68E-60FC1764E2C3}" type="presParOf" srcId="{E7D20046-D1F3-487C-8201-35B6A6C80714}" destId="{908B6AFF-A230-4BA6-9AB8-AF7992F9C594}" srcOrd="1" destOrd="0" presId="urn:microsoft.com/office/officeart/2005/8/layout/vList6"/>
    <dgm:cxn modelId="{430F6548-3863-483D-AD90-3780B99D4B08}" type="presParOf" srcId="{FA18C0BE-F997-4959-BF3E-5144D50E488E}" destId="{34FE4745-50C3-4E90-91C8-E5596A70D19D}" srcOrd="3" destOrd="0" presId="urn:microsoft.com/office/officeart/2005/8/layout/vList6"/>
    <dgm:cxn modelId="{540DF405-4DA7-4628-B6EF-37C9AB199C9C}" type="presParOf" srcId="{FA18C0BE-F997-4959-BF3E-5144D50E488E}" destId="{2E0CB413-EE31-4C98-955D-3BDD0350D8C1}" srcOrd="4" destOrd="0" presId="urn:microsoft.com/office/officeart/2005/8/layout/vList6"/>
    <dgm:cxn modelId="{54030068-1537-473E-92DA-3C7BD684C402}" type="presParOf" srcId="{2E0CB413-EE31-4C98-955D-3BDD0350D8C1}" destId="{426AD58C-4758-4A76-A632-D85D8C2C0481}" srcOrd="0" destOrd="0" presId="urn:microsoft.com/office/officeart/2005/8/layout/vList6"/>
    <dgm:cxn modelId="{6FA23704-1E98-4B12-8D84-CACD80C43E64}" type="presParOf" srcId="{2E0CB413-EE31-4C98-955D-3BDD0350D8C1}" destId="{6F6D69CD-3D9C-4132-8B43-5A2E10B3355D}" srcOrd="1" destOrd="0" presId="urn:microsoft.com/office/officeart/2005/8/layout/vList6"/>
    <dgm:cxn modelId="{D9939C10-5688-4805-91BC-A0B0DFE1CC26}" type="presParOf" srcId="{FA18C0BE-F997-4959-BF3E-5144D50E488E}" destId="{543AD9C6-65C0-48B8-BD14-171ECCB34E42}" srcOrd="5" destOrd="0" presId="urn:microsoft.com/office/officeart/2005/8/layout/vList6"/>
    <dgm:cxn modelId="{3ED414C3-96FF-4F51-AA0F-81D559404756}" type="presParOf" srcId="{FA18C0BE-F997-4959-BF3E-5144D50E488E}" destId="{BF908035-AE19-4196-A4D9-D99F8594108B}" srcOrd="6" destOrd="0" presId="urn:microsoft.com/office/officeart/2005/8/layout/vList6"/>
    <dgm:cxn modelId="{004DAACF-5A8F-46AD-825B-118CE410B2D2}" type="presParOf" srcId="{BF908035-AE19-4196-A4D9-D99F8594108B}" destId="{8BD29FCE-1BF0-4971-AA15-7EE2FD950751}" srcOrd="0" destOrd="0" presId="urn:microsoft.com/office/officeart/2005/8/layout/vList6"/>
    <dgm:cxn modelId="{76856E79-D806-4DEE-9DEE-3938649446C3}" type="presParOf" srcId="{BF908035-AE19-4196-A4D9-D99F8594108B}" destId="{8955D0E5-ED7C-44E2-B219-ECE5D6A8FA78}" srcOrd="1" destOrd="0" presId="urn:microsoft.com/office/officeart/2005/8/layout/vList6"/>
    <dgm:cxn modelId="{1D010224-261B-4CB0-9835-7F80B0957593}" type="presParOf" srcId="{FA18C0BE-F997-4959-BF3E-5144D50E488E}" destId="{687BF64D-42EF-4B52-B2F7-1FB49255C6AD}" srcOrd="7" destOrd="0" presId="urn:microsoft.com/office/officeart/2005/8/layout/vList6"/>
    <dgm:cxn modelId="{E5BBACBF-FA6B-4B59-8480-7A82C953944F}" type="presParOf" srcId="{FA18C0BE-F997-4959-BF3E-5144D50E488E}" destId="{532C7AA8-DECA-472A-A0E2-D2AE82707257}" srcOrd="8" destOrd="0" presId="urn:microsoft.com/office/officeart/2005/8/layout/vList6"/>
    <dgm:cxn modelId="{3776DCD6-E6EB-40CF-8AB4-839FB01B93AD}" type="presParOf" srcId="{532C7AA8-DECA-472A-A0E2-D2AE82707257}" destId="{47F22AA8-C287-4A4C-B255-28775BB11840}" srcOrd="0" destOrd="0" presId="urn:microsoft.com/office/officeart/2005/8/layout/vList6"/>
    <dgm:cxn modelId="{A9A2A786-01F2-4813-93B7-B7B25D1DA246}" type="presParOf" srcId="{532C7AA8-DECA-472A-A0E2-D2AE82707257}" destId="{A1B5F517-B891-43B5-B441-590EE1D0E32F}" srcOrd="1" destOrd="0" presId="urn:microsoft.com/office/officeart/2005/8/layout/vList6"/>
    <dgm:cxn modelId="{A9D0CA7E-B481-44CA-8769-E0C34C65B9C2}" type="presParOf" srcId="{FA18C0BE-F997-4959-BF3E-5144D50E488E}" destId="{64EC9C6A-D3D7-45F6-8F25-362E7797606C}" srcOrd="9" destOrd="0" presId="urn:microsoft.com/office/officeart/2005/8/layout/vList6"/>
    <dgm:cxn modelId="{0C05BCC6-F012-47C7-BD8F-4980F7E76C68}" type="presParOf" srcId="{FA18C0BE-F997-4959-BF3E-5144D50E488E}" destId="{389948F4-5BE0-4D75-B3E8-34BCB22753FC}" srcOrd="10" destOrd="0" presId="urn:microsoft.com/office/officeart/2005/8/layout/vList6"/>
    <dgm:cxn modelId="{49C6CC72-32C3-4984-91CC-484AFF486EDD}" type="presParOf" srcId="{389948F4-5BE0-4D75-B3E8-34BCB22753FC}" destId="{0C1FC446-2410-44F5-B73F-A4BA8F78379E}" srcOrd="0" destOrd="0" presId="urn:microsoft.com/office/officeart/2005/8/layout/vList6"/>
    <dgm:cxn modelId="{ECC831BB-856B-43CB-A197-A827A91EE0DF}" type="presParOf" srcId="{389948F4-5BE0-4D75-B3E8-34BCB22753FC}" destId="{B4C3AF95-6777-410C-A905-9D9F34A1267A}" srcOrd="1" destOrd="0" presId="urn:microsoft.com/office/officeart/2005/8/layout/vList6"/>
    <dgm:cxn modelId="{2BF61434-3CDE-402F-B00C-D4C2FF6D422A}" type="presParOf" srcId="{FA18C0BE-F997-4959-BF3E-5144D50E488E}" destId="{63D13421-1E6E-4C62-BCB7-D8D1C9D34389}" srcOrd="11" destOrd="0" presId="urn:microsoft.com/office/officeart/2005/8/layout/vList6"/>
    <dgm:cxn modelId="{54B6BC21-7C9C-4F47-9836-5FA84A0B7DC6}" type="presParOf" srcId="{FA18C0BE-F997-4959-BF3E-5144D50E488E}" destId="{40FAD291-74C4-4454-A7C2-8578FDE5F890}" srcOrd="12" destOrd="0" presId="urn:microsoft.com/office/officeart/2005/8/layout/vList6"/>
    <dgm:cxn modelId="{69D153AF-F919-4820-8432-AD7EB4F0A3E4}" type="presParOf" srcId="{40FAD291-74C4-4454-A7C2-8578FDE5F890}" destId="{C2B32D2A-B93D-451C-80A9-0C4B4B6629D8}" srcOrd="0" destOrd="0" presId="urn:microsoft.com/office/officeart/2005/8/layout/vList6"/>
    <dgm:cxn modelId="{A8EF5A21-77EA-4240-A3FF-9B0E87248A53}" type="presParOf" srcId="{40FAD291-74C4-4454-A7C2-8578FDE5F890}" destId="{CA751718-927B-4344-BBC2-48E3C48F6EFD}" srcOrd="1" destOrd="0" presId="urn:microsoft.com/office/officeart/2005/8/layout/vList6"/>
    <dgm:cxn modelId="{1BE989BA-7AA0-4E58-B079-0FD41896FE25}" type="presParOf" srcId="{FA18C0BE-F997-4959-BF3E-5144D50E488E}" destId="{9D1B3DC8-352C-46A4-BCC3-F1DC1F7F94DB}" srcOrd="13" destOrd="0" presId="urn:microsoft.com/office/officeart/2005/8/layout/vList6"/>
    <dgm:cxn modelId="{BEAAF716-B3AF-428A-B0B9-9053042DBC01}" type="presParOf" srcId="{FA18C0BE-F997-4959-BF3E-5144D50E488E}" destId="{456026E0-018D-4151-9663-528CE941C3CA}" srcOrd="14" destOrd="0" presId="urn:microsoft.com/office/officeart/2005/8/layout/vList6"/>
    <dgm:cxn modelId="{2850ACCD-2DFF-4885-9682-B2B1CFEC4CA2}" type="presParOf" srcId="{456026E0-018D-4151-9663-528CE941C3CA}" destId="{842ABAB0-A391-425B-8AFA-9FD815F509ED}" srcOrd="0" destOrd="0" presId="urn:microsoft.com/office/officeart/2005/8/layout/vList6"/>
    <dgm:cxn modelId="{FC4F0A5F-8123-442B-B522-0848E0B8C63D}" type="presParOf" srcId="{456026E0-018D-4151-9663-528CE941C3CA}" destId="{5A2A80F9-9627-4211-A16B-CFC2C54A2E9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EDFEBA5-2FBA-421D-9D2C-37454CED3B66}" type="doc">
      <dgm:prSet loTypeId="urn:microsoft.com/office/officeart/2005/8/layout/vList6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8369FA3-F55A-4A7B-8A8A-7E23378A4F97}">
      <dgm:prSet phldrT="[Текст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5400000" scaled="1"/>
          <a:tileRect/>
        </a:gradFill>
        <a:ln>
          <a:solidFill>
            <a:srgbClr val="00CC99"/>
          </a:solidFill>
        </a:ln>
      </dgm:spPr>
      <dgm:t>
        <a:bodyPr/>
        <a:lstStyle/>
        <a:p>
          <a:r>
            <a:rPr lang="ru-RU" sz="20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000099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2021 г      2022 г      2023 г</a:t>
          </a:r>
          <a:endParaRPr lang="ru-RU" sz="20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000099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F89973E0-B602-4A86-95CE-FF9031FCC0DE}" type="parTrans" cxnId="{D88A8B4C-1483-4590-AA42-B81BAA3BECCF}">
      <dgm:prSet/>
      <dgm:spPr/>
      <dgm:t>
        <a:bodyPr/>
        <a:lstStyle/>
        <a:p>
          <a:endParaRPr lang="ru-RU"/>
        </a:p>
      </dgm:t>
    </dgm:pt>
    <dgm:pt modelId="{3E171B15-A7B1-4A38-A3CD-4EAC9A1C8054}" type="sibTrans" cxnId="{D88A8B4C-1483-4590-AA42-B81BAA3BECCF}">
      <dgm:prSet/>
      <dgm:spPr/>
      <dgm:t>
        <a:bodyPr/>
        <a:lstStyle/>
        <a:p>
          <a:endParaRPr lang="ru-RU"/>
        </a:p>
      </dgm:t>
    </dgm:pt>
    <dgm:pt modelId="{72BF3DC4-EB9D-4528-B878-C59BCE2F023A}">
      <dgm:prSet phldrT="[Текст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1"/>
          <a:tileRect/>
        </a:gradFill>
        <a:ln>
          <a:solidFill>
            <a:srgbClr val="00CC99"/>
          </a:solidFill>
        </a:ln>
      </dgm:spPr>
      <dgm:t>
        <a:bodyPr/>
        <a:lstStyle/>
        <a:p>
          <a:pPr algn="just"/>
          <a:r>
            <a:rPr lang="ru-RU" sz="2000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39083,7     40847,6     43703,6      </a:t>
          </a:r>
          <a:endParaRPr lang="ru-RU" sz="2000" dirty="0"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gm:t>
    </dgm:pt>
    <dgm:pt modelId="{7CF9B1E6-DE1D-44D2-B9EE-53CBA6751784}" type="parTrans" cxnId="{50E1A9F2-4BCA-46CC-A80B-0E86E5E205A1}">
      <dgm:prSet/>
      <dgm:spPr/>
      <dgm:t>
        <a:bodyPr/>
        <a:lstStyle/>
        <a:p>
          <a:endParaRPr lang="ru-RU"/>
        </a:p>
      </dgm:t>
    </dgm:pt>
    <dgm:pt modelId="{E1B862A6-5CF2-4743-8027-B61C22264819}" type="sibTrans" cxnId="{50E1A9F2-4BCA-46CC-A80B-0E86E5E205A1}">
      <dgm:prSet/>
      <dgm:spPr/>
      <dgm:t>
        <a:bodyPr/>
        <a:lstStyle/>
        <a:p>
          <a:endParaRPr lang="ru-RU"/>
        </a:p>
      </dgm:t>
    </dgm:pt>
    <dgm:pt modelId="{04483AC4-E7BF-4E3B-8BBA-EC6BFDC5916C}">
      <dgm:prSet phldrT="[Текст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rgbClr val="C8A1CB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800" dirty="0" smtClean="0">
              <a:solidFill>
                <a:srgbClr val="000099"/>
              </a:solidFill>
              <a:latin typeface="Book Antiqua" pitchFamily="18" charset="0"/>
            </a:rPr>
            <a:t>Объем доходов местного бюджета в расчете на 1 жителя</a:t>
          </a:r>
          <a:endParaRPr lang="ru-RU" sz="1800" dirty="0">
            <a:solidFill>
              <a:srgbClr val="000099"/>
            </a:solidFill>
            <a:latin typeface="Book Antiqua" pitchFamily="18" charset="0"/>
          </a:endParaRPr>
        </a:p>
      </dgm:t>
    </dgm:pt>
    <dgm:pt modelId="{BFC6B100-2E1A-4A18-94A9-45B06824B127}" type="parTrans" cxnId="{384CE64D-FEA5-45DF-81B7-9F98C982C5BB}">
      <dgm:prSet/>
      <dgm:spPr/>
      <dgm:t>
        <a:bodyPr/>
        <a:lstStyle/>
        <a:p>
          <a:endParaRPr lang="ru-RU"/>
        </a:p>
      </dgm:t>
    </dgm:pt>
    <dgm:pt modelId="{712B84F4-0C8B-4D3E-8B80-342B8809CC8A}" type="sibTrans" cxnId="{384CE64D-FEA5-45DF-81B7-9F98C982C5BB}">
      <dgm:prSet/>
      <dgm:spPr/>
      <dgm:t>
        <a:bodyPr/>
        <a:lstStyle/>
        <a:p>
          <a:endParaRPr lang="ru-RU"/>
        </a:p>
      </dgm:t>
    </dgm:pt>
    <dgm:pt modelId="{D2AE9391-B746-40B0-B4EA-377C8E6769A6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rgbClr val="C8A1CB"/>
        </a:solidFill>
        <a:ln>
          <a:solidFill>
            <a:schemeClr val="accent1"/>
          </a:solidFill>
        </a:ln>
      </dgm:spPr>
      <dgm:t>
        <a:bodyPr/>
        <a:lstStyle/>
        <a:p>
          <a:endParaRPr lang="ru-RU" sz="1600" dirty="0">
            <a:latin typeface="Book Antiqua" pitchFamily="18" charset="0"/>
          </a:endParaRPr>
        </a:p>
      </dgm:t>
    </dgm:pt>
    <dgm:pt modelId="{882BDE67-A78D-4EE6-9D7E-2877A259C9D2}" type="parTrans" cxnId="{529821E7-8B40-4919-830B-4273F6616F1A}">
      <dgm:prSet/>
      <dgm:spPr/>
      <dgm:t>
        <a:bodyPr/>
        <a:lstStyle/>
        <a:p>
          <a:endParaRPr lang="ru-RU"/>
        </a:p>
      </dgm:t>
    </dgm:pt>
    <dgm:pt modelId="{7E3CCA34-6B1A-49DF-B827-2C5E0E65CCC6}" type="sibTrans" cxnId="{529821E7-8B40-4919-830B-4273F6616F1A}">
      <dgm:prSet/>
      <dgm:spPr/>
      <dgm:t>
        <a:bodyPr/>
        <a:lstStyle/>
        <a:p>
          <a:endParaRPr lang="ru-RU"/>
        </a:p>
      </dgm:t>
    </dgm:pt>
    <dgm:pt modelId="{3D3D51BA-ABBB-4FD6-A645-82511E1327AE}">
      <dgm:prSet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1"/>
          <a:tileRect/>
        </a:gradFill>
        <a:ln>
          <a:solidFill>
            <a:srgbClr val="00CC99"/>
          </a:solidFill>
        </a:ln>
      </dgm:spPr>
      <dgm:t>
        <a:bodyPr/>
        <a:lstStyle/>
        <a:p>
          <a:pPr algn="just"/>
          <a:r>
            <a:rPr lang="ru-RU" sz="2000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39809,8     41200,3     43912,1  </a:t>
          </a:r>
          <a:endParaRPr lang="ru-RU" sz="2000" dirty="0"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gm:t>
    </dgm:pt>
    <dgm:pt modelId="{EC324748-B88E-4F67-BA69-D32B422D0B66}" type="parTrans" cxnId="{15E1A52C-888F-4127-8B7F-DB9631F51EC9}">
      <dgm:prSet/>
      <dgm:spPr/>
      <dgm:t>
        <a:bodyPr/>
        <a:lstStyle/>
        <a:p>
          <a:endParaRPr lang="ru-RU"/>
        </a:p>
      </dgm:t>
    </dgm:pt>
    <dgm:pt modelId="{83360899-176B-432B-B5E0-FA1DF6EDBBEF}" type="sibTrans" cxnId="{15E1A52C-888F-4127-8B7F-DB9631F51EC9}">
      <dgm:prSet/>
      <dgm:spPr/>
      <dgm:t>
        <a:bodyPr/>
        <a:lstStyle/>
        <a:p>
          <a:endParaRPr lang="ru-RU"/>
        </a:p>
      </dgm:t>
    </dgm:pt>
    <dgm:pt modelId="{1429CFF6-F84C-43BA-BE2D-44E1FBFD7923}">
      <dgm:prSet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1"/>
          <a:tileRect/>
        </a:gradFill>
        <a:ln>
          <a:solidFill>
            <a:srgbClr val="00CC99"/>
          </a:solidFill>
        </a:ln>
      </dgm:spPr>
      <dgm:t>
        <a:bodyPr/>
        <a:lstStyle/>
        <a:p>
          <a:pPr algn="just"/>
          <a:r>
            <a:rPr lang="ru-RU" sz="2000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24718,2      25115,8    25200,3</a:t>
          </a:r>
          <a:endParaRPr lang="ru-RU" sz="2000" dirty="0"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gm:t>
    </dgm:pt>
    <dgm:pt modelId="{8DF3454E-0527-4BEA-9037-B9B4E3BF13EF}" type="parTrans" cxnId="{DEBC8A15-A3DC-4921-9FD7-54020A4C008F}">
      <dgm:prSet/>
      <dgm:spPr/>
      <dgm:t>
        <a:bodyPr/>
        <a:lstStyle/>
        <a:p>
          <a:endParaRPr lang="ru-RU"/>
        </a:p>
      </dgm:t>
    </dgm:pt>
    <dgm:pt modelId="{E19AB800-D991-4582-A146-9C1E4C7ADDD8}" type="sibTrans" cxnId="{DEBC8A15-A3DC-4921-9FD7-54020A4C008F}">
      <dgm:prSet/>
      <dgm:spPr/>
      <dgm:t>
        <a:bodyPr/>
        <a:lstStyle/>
        <a:p>
          <a:endParaRPr lang="ru-RU"/>
        </a:p>
      </dgm:t>
    </dgm:pt>
    <dgm:pt modelId="{DE5C4943-41B5-4D79-86B0-E2402D40EBAF}">
      <dgm:prSet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1"/>
          <a:tileRect/>
        </a:gradFill>
        <a:ln>
          <a:solidFill>
            <a:srgbClr val="00CC99"/>
          </a:solidFill>
        </a:ln>
      </dgm:spPr>
      <dgm:t>
        <a:bodyPr/>
        <a:lstStyle/>
        <a:p>
          <a:pPr algn="just"/>
          <a:r>
            <a:rPr lang="ru-RU" sz="2000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2888,4       2872,0       2791,7</a:t>
          </a:r>
          <a:endParaRPr lang="ru-RU" sz="2000" dirty="0"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gm:t>
    </dgm:pt>
    <dgm:pt modelId="{63D8D627-779E-40A4-BDA7-74254490F22A}" type="parTrans" cxnId="{BCB0F8E0-823C-49E9-AFD3-5BB9EC07092B}">
      <dgm:prSet/>
      <dgm:spPr/>
      <dgm:t>
        <a:bodyPr/>
        <a:lstStyle/>
        <a:p>
          <a:endParaRPr lang="ru-RU"/>
        </a:p>
      </dgm:t>
    </dgm:pt>
    <dgm:pt modelId="{4B0756EA-2537-4B36-85D2-A5FF02931DDF}" type="sibTrans" cxnId="{BCB0F8E0-823C-49E9-AFD3-5BB9EC07092B}">
      <dgm:prSet/>
      <dgm:spPr/>
      <dgm:t>
        <a:bodyPr/>
        <a:lstStyle/>
        <a:p>
          <a:endParaRPr lang="ru-RU"/>
        </a:p>
      </dgm:t>
    </dgm:pt>
    <dgm:pt modelId="{5136F46D-DAA8-44FC-B8DF-0F8AA04B3A7D}">
      <dgm:prSet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1"/>
          <a:tileRect/>
        </a:gradFill>
        <a:ln>
          <a:solidFill>
            <a:srgbClr val="00CC99"/>
          </a:solidFill>
        </a:ln>
      </dgm:spPr>
      <dgm:t>
        <a:bodyPr/>
        <a:lstStyle/>
        <a:p>
          <a:pPr algn="just"/>
          <a:r>
            <a:rPr lang="ru-RU" sz="2000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1637,4        1707,9         996,9</a:t>
          </a:r>
          <a:endParaRPr lang="ru-RU" sz="2000" dirty="0"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gm:t>
    </dgm:pt>
    <dgm:pt modelId="{47B6D271-6AB0-4B8E-9F5B-DF961E86DD09}" type="parTrans" cxnId="{0CFB6F02-47FC-4BE4-B3DD-0A03A0EA0460}">
      <dgm:prSet/>
      <dgm:spPr/>
      <dgm:t>
        <a:bodyPr/>
        <a:lstStyle/>
        <a:p>
          <a:endParaRPr lang="ru-RU"/>
        </a:p>
      </dgm:t>
    </dgm:pt>
    <dgm:pt modelId="{6E149DC6-27F8-430C-AFAA-D36DC43FD2AD}" type="sibTrans" cxnId="{0CFB6F02-47FC-4BE4-B3DD-0A03A0EA0460}">
      <dgm:prSet/>
      <dgm:spPr/>
      <dgm:t>
        <a:bodyPr/>
        <a:lstStyle/>
        <a:p>
          <a:endParaRPr lang="ru-RU"/>
        </a:p>
      </dgm:t>
    </dgm:pt>
    <dgm:pt modelId="{7CC5CF70-B216-42BB-9E96-B2D12A82CB10}">
      <dgm:prSet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1"/>
          <a:tileRect/>
        </a:gradFill>
        <a:ln>
          <a:solidFill>
            <a:srgbClr val="00CC99"/>
          </a:solidFill>
        </a:ln>
      </dgm:spPr>
      <dgm:t>
        <a:bodyPr/>
        <a:lstStyle/>
        <a:p>
          <a:pPr algn="just"/>
          <a:r>
            <a: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   </a:t>
          </a:r>
          <a:r>
            <a:rPr lang="ru-RU" sz="2000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585,5            585,5         585,5</a:t>
          </a:r>
          <a:endParaRPr lang="ru-RU" sz="2000" dirty="0"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gm:t>
    </dgm:pt>
    <dgm:pt modelId="{7C2BE421-D426-4AE0-8C45-FBA1439C416B}" type="parTrans" cxnId="{EE25AFCE-A80E-4783-A05D-72046BEB2125}">
      <dgm:prSet/>
      <dgm:spPr/>
      <dgm:t>
        <a:bodyPr/>
        <a:lstStyle/>
        <a:p>
          <a:endParaRPr lang="ru-RU"/>
        </a:p>
      </dgm:t>
    </dgm:pt>
    <dgm:pt modelId="{5AA7AF5D-7420-4413-82A9-A0BC9CB27C7B}" type="sibTrans" cxnId="{EE25AFCE-A80E-4783-A05D-72046BEB2125}">
      <dgm:prSet/>
      <dgm:spPr/>
      <dgm:t>
        <a:bodyPr/>
        <a:lstStyle/>
        <a:p>
          <a:endParaRPr lang="ru-RU"/>
        </a:p>
      </dgm:t>
    </dgm:pt>
    <dgm:pt modelId="{9059EED0-448A-4F9B-89C3-D52ECCF76412}">
      <dgm:prSet phldrT="[Текст]" custT="1"/>
      <dgm:spPr>
        <a:solidFill>
          <a:schemeClr val="accent1"/>
        </a:solidFill>
        <a:ln w="12700">
          <a:solidFill>
            <a:srgbClr val="0033CC">
              <a:alpha val="89804"/>
            </a:srgbClr>
          </a:solidFill>
        </a:ln>
      </dgm:spPr>
      <dgm:t>
        <a:bodyPr/>
        <a:lstStyle/>
        <a:p>
          <a:pPr algn="ctr"/>
          <a:r>
            <a:rPr lang="ru-RU" sz="2000" b="1" dirty="0" smtClean="0">
              <a:latin typeface="Book Antiqua" pitchFamily="18" charset="0"/>
            </a:rPr>
            <a:t>Показатели  бюджета</a:t>
          </a:r>
          <a:endParaRPr lang="ru-RU" sz="2000" b="1" dirty="0">
            <a:latin typeface="Book Antiqua" pitchFamily="18" charset="0"/>
          </a:endParaRPr>
        </a:p>
      </dgm:t>
    </dgm:pt>
    <dgm:pt modelId="{D6109A50-3730-4DC3-9C9D-79FFB576FFE8}" type="parTrans" cxnId="{A289FF28-3D5D-4072-A944-A5BC976E0ECB}">
      <dgm:prSet/>
      <dgm:spPr/>
      <dgm:t>
        <a:bodyPr/>
        <a:lstStyle/>
        <a:p>
          <a:endParaRPr lang="ru-RU"/>
        </a:p>
      </dgm:t>
    </dgm:pt>
    <dgm:pt modelId="{7DFA7368-73B2-4C89-81C2-7D15692B2BA2}" type="sibTrans" cxnId="{A289FF28-3D5D-4072-A944-A5BC976E0ECB}">
      <dgm:prSet/>
      <dgm:spPr/>
      <dgm:t>
        <a:bodyPr/>
        <a:lstStyle/>
        <a:p>
          <a:endParaRPr lang="ru-RU"/>
        </a:p>
      </dgm:t>
    </dgm:pt>
    <dgm:pt modelId="{116305C4-799D-4FB5-AF98-FE6B4AEB8B75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rgbClr val="C8A1CB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800" dirty="0" smtClean="0">
              <a:solidFill>
                <a:srgbClr val="000099"/>
              </a:solidFill>
              <a:latin typeface="Book Antiqua" pitchFamily="18" charset="0"/>
            </a:rPr>
            <a:t>Объем расходов местного бюджета в расчете на 1 жителя , </a:t>
          </a:r>
          <a:endParaRPr lang="ru-RU" sz="1800" dirty="0">
            <a:solidFill>
              <a:srgbClr val="000099"/>
            </a:solidFill>
            <a:latin typeface="Book Antiqua" pitchFamily="18" charset="0"/>
          </a:endParaRPr>
        </a:p>
      </dgm:t>
    </dgm:pt>
    <dgm:pt modelId="{0F996D65-ECC6-48CE-85A5-C7519D2885FD}" type="parTrans" cxnId="{8B2BDFF8-B50B-4455-9D87-E4A216153599}">
      <dgm:prSet/>
      <dgm:spPr/>
      <dgm:t>
        <a:bodyPr/>
        <a:lstStyle/>
        <a:p>
          <a:endParaRPr lang="ru-RU"/>
        </a:p>
      </dgm:t>
    </dgm:pt>
    <dgm:pt modelId="{E1BA80F5-F796-47B3-8B93-677C8FCC4F1A}" type="sibTrans" cxnId="{8B2BDFF8-B50B-4455-9D87-E4A216153599}">
      <dgm:prSet/>
      <dgm:spPr/>
      <dgm:t>
        <a:bodyPr/>
        <a:lstStyle/>
        <a:p>
          <a:endParaRPr lang="ru-RU"/>
        </a:p>
      </dgm:t>
    </dgm:pt>
    <dgm:pt modelId="{DA88A47A-EB08-4818-B112-23DE29A0C66A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rgbClr val="C8A1CB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800" dirty="0" smtClean="0">
              <a:solidFill>
                <a:srgbClr val="000099"/>
              </a:solidFill>
              <a:latin typeface="Book Antiqua" pitchFamily="18" charset="0"/>
            </a:rPr>
            <a:t>Объем расходов местного бюджета на образование в расчете на 1 жителя,</a:t>
          </a:r>
          <a:endParaRPr lang="ru-RU" sz="1800" dirty="0">
            <a:solidFill>
              <a:srgbClr val="000099"/>
            </a:solidFill>
            <a:latin typeface="Book Antiqua" pitchFamily="18" charset="0"/>
          </a:endParaRPr>
        </a:p>
      </dgm:t>
    </dgm:pt>
    <dgm:pt modelId="{237F12F3-BC33-4786-90D7-28F1E163EC29}" type="parTrans" cxnId="{99AFFDE1-2AF1-429D-85CE-A5DA6C77C68A}">
      <dgm:prSet/>
      <dgm:spPr/>
      <dgm:t>
        <a:bodyPr/>
        <a:lstStyle/>
        <a:p>
          <a:endParaRPr lang="ru-RU"/>
        </a:p>
      </dgm:t>
    </dgm:pt>
    <dgm:pt modelId="{2DB83C77-C1E5-445D-8AF5-62E6EE25C864}" type="sibTrans" cxnId="{99AFFDE1-2AF1-429D-85CE-A5DA6C77C68A}">
      <dgm:prSet/>
      <dgm:spPr/>
      <dgm:t>
        <a:bodyPr/>
        <a:lstStyle/>
        <a:p>
          <a:endParaRPr lang="ru-RU"/>
        </a:p>
      </dgm:t>
    </dgm:pt>
    <dgm:pt modelId="{9A169E28-5D27-4BF3-B56C-ECD150877FA8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rgbClr val="C8A1CB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800" dirty="0" smtClean="0">
              <a:solidFill>
                <a:srgbClr val="000099"/>
              </a:solidFill>
              <a:latin typeface="Book Antiqua" pitchFamily="18" charset="0"/>
            </a:rPr>
            <a:t>Объем расходов местного бюджета на культуру в расчете  на 1 жителя, </a:t>
          </a:r>
          <a:endParaRPr lang="ru-RU" sz="1800" dirty="0">
            <a:solidFill>
              <a:srgbClr val="000099"/>
            </a:solidFill>
            <a:latin typeface="Book Antiqua" pitchFamily="18" charset="0"/>
          </a:endParaRPr>
        </a:p>
      </dgm:t>
    </dgm:pt>
    <dgm:pt modelId="{463588AB-8AEC-4183-8348-4DBFD495DF26}" type="parTrans" cxnId="{67D046B0-9158-4376-9FE6-9F93A0CC6EE7}">
      <dgm:prSet/>
      <dgm:spPr/>
      <dgm:t>
        <a:bodyPr/>
        <a:lstStyle/>
        <a:p>
          <a:endParaRPr lang="ru-RU"/>
        </a:p>
      </dgm:t>
    </dgm:pt>
    <dgm:pt modelId="{A348D45C-6979-4CA2-9AF0-E93619BC763A}" type="sibTrans" cxnId="{67D046B0-9158-4376-9FE6-9F93A0CC6EE7}">
      <dgm:prSet/>
      <dgm:spPr/>
      <dgm:t>
        <a:bodyPr/>
        <a:lstStyle/>
        <a:p>
          <a:endParaRPr lang="ru-RU"/>
        </a:p>
      </dgm:t>
    </dgm:pt>
    <dgm:pt modelId="{06F273BD-9C32-4ED3-A90A-F742D9EB9F5F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rgbClr val="C8A1CB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800" dirty="0" smtClean="0">
              <a:solidFill>
                <a:srgbClr val="000099"/>
              </a:solidFill>
              <a:latin typeface="Book Antiqua" pitchFamily="18" charset="0"/>
            </a:rPr>
            <a:t>Объем расходов местного  бюджета на </a:t>
          </a:r>
          <a:r>
            <a:rPr lang="ru-RU" sz="1800" dirty="0" err="1" smtClean="0">
              <a:solidFill>
                <a:srgbClr val="000099"/>
              </a:solidFill>
              <a:latin typeface="Book Antiqua" pitchFamily="18" charset="0"/>
            </a:rPr>
            <a:t>со-циальную</a:t>
          </a:r>
          <a:r>
            <a:rPr lang="ru-RU" sz="1800" dirty="0" smtClean="0">
              <a:solidFill>
                <a:srgbClr val="000099"/>
              </a:solidFill>
              <a:latin typeface="Book Antiqua" pitchFamily="18" charset="0"/>
            </a:rPr>
            <a:t> политику в расчете на 1жителя </a:t>
          </a:r>
          <a:endParaRPr lang="ru-RU" sz="1800" dirty="0">
            <a:solidFill>
              <a:srgbClr val="000099"/>
            </a:solidFill>
            <a:latin typeface="Book Antiqua" pitchFamily="18" charset="0"/>
          </a:endParaRPr>
        </a:p>
      </dgm:t>
    </dgm:pt>
    <dgm:pt modelId="{0D4BDB61-B091-4427-8ADC-9A368AFC899F}" type="parTrans" cxnId="{5A1ED11E-2603-4C6F-9EBA-54DDC90A5AA1}">
      <dgm:prSet/>
      <dgm:spPr/>
      <dgm:t>
        <a:bodyPr/>
        <a:lstStyle/>
        <a:p>
          <a:endParaRPr lang="ru-RU"/>
        </a:p>
      </dgm:t>
    </dgm:pt>
    <dgm:pt modelId="{DAB6315B-EA44-4AAF-9B1E-F3029D33BE3D}" type="sibTrans" cxnId="{5A1ED11E-2603-4C6F-9EBA-54DDC90A5AA1}">
      <dgm:prSet/>
      <dgm:spPr/>
      <dgm:t>
        <a:bodyPr/>
        <a:lstStyle/>
        <a:p>
          <a:endParaRPr lang="ru-RU"/>
        </a:p>
      </dgm:t>
    </dgm:pt>
    <dgm:pt modelId="{5AB0905C-1EE4-420E-B9C9-B4EB22040575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rgbClr val="C8A1CB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800" dirty="0" smtClean="0">
              <a:solidFill>
                <a:srgbClr val="000099"/>
              </a:solidFill>
              <a:latin typeface="Book Antiqua" pitchFamily="18" charset="0"/>
            </a:rPr>
            <a:t>Объем расходов местного бюджета на физкультуру и спорт в расчете на 1 жителя</a:t>
          </a:r>
          <a:endParaRPr lang="ru-RU" sz="1800" dirty="0">
            <a:solidFill>
              <a:srgbClr val="000099"/>
            </a:solidFill>
            <a:latin typeface="Book Antiqua" pitchFamily="18" charset="0"/>
          </a:endParaRPr>
        </a:p>
      </dgm:t>
    </dgm:pt>
    <dgm:pt modelId="{6D4DA6CA-1BB7-48D3-8F6F-461D3EEDE8DA}" type="parTrans" cxnId="{11E111CF-EAFF-4D01-BD46-657729A11896}">
      <dgm:prSet/>
      <dgm:spPr/>
      <dgm:t>
        <a:bodyPr/>
        <a:lstStyle/>
        <a:p>
          <a:endParaRPr lang="ru-RU"/>
        </a:p>
      </dgm:t>
    </dgm:pt>
    <dgm:pt modelId="{174B9621-6D3A-4CA1-BFF4-9A8956FDF515}" type="sibTrans" cxnId="{11E111CF-EAFF-4D01-BD46-657729A11896}">
      <dgm:prSet/>
      <dgm:spPr/>
      <dgm:t>
        <a:bodyPr/>
        <a:lstStyle/>
        <a:p>
          <a:endParaRPr lang="ru-RU"/>
        </a:p>
      </dgm:t>
    </dgm:pt>
    <dgm:pt modelId="{DD801410-4993-4090-A510-1AAF759F3292}" type="pres">
      <dgm:prSet presAssocID="{7EDFEBA5-2FBA-421D-9D2C-37454CED3B6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1328944-7441-49D0-9CBF-D11BE1039DF1}" type="pres">
      <dgm:prSet presAssocID="{58369FA3-F55A-4A7B-8A8A-7E23378A4F97}" presName="linNode" presStyleCnt="0"/>
      <dgm:spPr/>
    </dgm:pt>
    <dgm:pt modelId="{E78CD6AE-696D-448D-BC5F-A0089294AE7C}" type="pres">
      <dgm:prSet presAssocID="{58369FA3-F55A-4A7B-8A8A-7E23378A4F97}" presName="parentShp" presStyleLbl="node1" presStyleIdx="0" presStyleCnt="7" custLinFactNeighborX="99710" custLinFactNeighborY="801">
        <dgm:presLayoutVars>
          <dgm:bulletEnabled val="1"/>
        </dgm:presLayoutVars>
      </dgm:prSet>
      <dgm:spPr>
        <a:prstGeom prst="downArrowCallout">
          <a:avLst/>
        </a:prstGeom>
      </dgm:spPr>
      <dgm:t>
        <a:bodyPr/>
        <a:lstStyle/>
        <a:p>
          <a:endParaRPr lang="ru-RU"/>
        </a:p>
      </dgm:t>
    </dgm:pt>
    <dgm:pt modelId="{0A12912E-19C0-45D9-B67B-E68552CF60DB}" type="pres">
      <dgm:prSet presAssocID="{58369FA3-F55A-4A7B-8A8A-7E23378A4F97}" presName="childShp" presStyleLbl="bgAccFollowNode1" presStyleIdx="0" presStyleCnt="7" custLinFactNeighborX="-97156" custLinFactNeighborY="-5441">
        <dgm:presLayoutVars>
          <dgm:bulletEnabled val="1"/>
        </dgm:presLayoutVars>
      </dgm:prSet>
      <dgm:spPr>
        <a:prstGeom prst="downArrow">
          <a:avLst/>
        </a:prstGeom>
      </dgm:spPr>
      <dgm:t>
        <a:bodyPr/>
        <a:lstStyle/>
        <a:p>
          <a:endParaRPr lang="ru-RU"/>
        </a:p>
      </dgm:t>
    </dgm:pt>
    <dgm:pt modelId="{44BF3A21-44DA-4F87-96D5-D0496E76748E}" type="pres">
      <dgm:prSet presAssocID="{3E171B15-A7B1-4A38-A3CD-4EAC9A1C8054}" presName="spacing" presStyleCnt="0"/>
      <dgm:spPr/>
    </dgm:pt>
    <dgm:pt modelId="{32B7B473-A927-4101-AB0C-B37B6AF6C372}" type="pres">
      <dgm:prSet presAssocID="{72BF3DC4-EB9D-4528-B878-C59BCE2F023A}" presName="linNode" presStyleCnt="0"/>
      <dgm:spPr/>
    </dgm:pt>
    <dgm:pt modelId="{A4BB1370-5349-482E-ADFD-A6DE7CD3B00F}" type="pres">
      <dgm:prSet presAssocID="{72BF3DC4-EB9D-4528-B878-C59BCE2F023A}" presName="parentShp" presStyleLbl="node1" presStyleIdx="1" presStyleCnt="7" custLinFactNeighborX="99797" custLinFactNeighborY="-187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C19EB5-35C9-479D-82BE-A65E1278CE01}" type="pres">
      <dgm:prSet presAssocID="{72BF3DC4-EB9D-4528-B878-C59BCE2F023A}" presName="childShp" presStyleLbl="bgAccFollowNode1" presStyleIdx="1" presStyleCnt="7" custLinFactNeighborX="-97156" custLinFactNeighborY="-93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952C62-0674-4D08-9283-527B746A7F60}" type="pres">
      <dgm:prSet presAssocID="{E1B862A6-5CF2-4743-8027-B61C22264819}" presName="spacing" presStyleCnt="0"/>
      <dgm:spPr/>
    </dgm:pt>
    <dgm:pt modelId="{FBBA23A2-780E-47E9-ADC5-EADE9F535764}" type="pres">
      <dgm:prSet presAssocID="{3D3D51BA-ABBB-4FD6-A645-82511E1327AE}" presName="linNode" presStyleCnt="0"/>
      <dgm:spPr/>
    </dgm:pt>
    <dgm:pt modelId="{11517417-A034-4464-A03D-58D3F94DE34E}" type="pres">
      <dgm:prSet presAssocID="{3D3D51BA-ABBB-4FD6-A645-82511E1327AE}" presName="parentShp" presStyleLbl="node1" presStyleIdx="2" presStyleCnt="7" custLinFactNeighborX="99797" custLinFactNeighborY="-71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C3F6A1-5D30-4037-A950-593E19E30F14}" type="pres">
      <dgm:prSet presAssocID="{3D3D51BA-ABBB-4FD6-A645-82511E1327AE}" presName="childShp" presStyleLbl="bgAccFollowNode1" presStyleIdx="2" presStyleCnt="7" custLinFactNeighborX="-97156" custLinFactNeighborY="-143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F284BD-8280-4615-98BC-52ED4DE3561C}" type="pres">
      <dgm:prSet presAssocID="{83360899-176B-432B-B5E0-FA1DF6EDBBEF}" presName="spacing" presStyleCnt="0"/>
      <dgm:spPr/>
    </dgm:pt>
    <dgm:pt modelId="{61EDACA0-F0A8-44D1-A548-2E8591BE6D72}" type="pres">
      <dgm:prSet presAssocID="{1429CFF6-F84C-43BA-BE2D-44E1FBFD7923}" presName="linNode" presStyleCnt="0"/>
      <dgm:spPr/>
    </dgm:pt>
    <dgm:pt modelId="{C204A256-4527-4161-AB91-B32F01DF851F}" type="pres">
      <dgm:prSet presAssocID="{1429CFF6-F84C-43BA-BE2D-44E1FBFD7923}" presName="parentShp" presStyleLbl="node1" presStyleIdx="3" presStyleCnt="7" custLinFactNeighborX="99710" custLinFactNeighborY="-61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672797-5462-4DD7-9261-CB38EE4896A1}" type="pres">
      <dgm:prSet presAssocID="{1429CFF6-F84C-43BA-BE2D-44E1FBFD7923}" presName="childShp" presStyleLbl="bgAccFollowNode1" presStyleIdx="3" presStyleCnt="7" custLinFactNeighborX="-97559" custLinFactNeighborY="-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4F3D62-4BBA-4C52-A4E2-93A05EE0DB99}" type="pres">
      <dgm:prSet presAssocID="{E19AB800-D991-4582-A146-9C1E4C7ADDD8}" presName="spacing" presStyleCnt="0"/>
      <dgm:spPr/>
    </dgm:pt>
    <dgm:pt modelId="{CC5F8BA2-B26C-44CD-AC51-D003D7F16818}" type="pres">
      <dgm:prSet presAssocID="{DE5C4943-41B5-4D79-86B0-E2402D40EBAF}" presName="linNode" presStyleCnt="0"/>
      <dgm:spPr/>
    </dgm:pt>
    <dgm:pt modelId="{146CCA42-A0B8-4327-AE1E-414D1EFD28AC}" type="pres">
      <dgm:prSet presAssocID="{DE5C4943-41B5-4D79-86B0-E2402D40EBAF}" presName="parentShp" presStyleLbl="node1" presStyleIdx="4" presStyleCnt="7" custLinFactNeighborX="99797" custLinFactNeighborY="-41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757A6C-49F7-4D59-99FD-178F86CF2F49}" type="pres">
      <dgm:prSet presAssocID="{DE5C4943-41B5-4D79-86B0-E2402D40EBAF}" presName="childShp" presStyleLbl="bgAccFollowNode1" presStyleIdx="4" presStyleCnt="7" custLinFactNeighborX="-97559" custLinFactNeighborY="-99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D7CA0B-6668-4EF7-9C0E-AA895AD38DBE}" type="pres">
      <dgm:prSet presAssocID="{4B0756EA-2537-4B36-85D2-A5FF02931DDF}" presName="spacing" presStyleCnt="0"/>
      <dgm:spPr/>
    </dgm:pt>
    <dgm:pt modelId="{7DC0E797-5B3E-4D18-83A5-48160E97372A}" type="pres">
      <dgm:prSet presAssocID="{5136F46D-DAA8-44FC-B8DF-0F8AA04B3A7D}" presName="linNode" presStyleCnt="0"/>
      <dgm:spPr/>
    </dgm:pt>
    <dgm:pt modelId="{F103612B-E609-402F-8667-AEF20AC75E91}" type="pres">
      <dgm:prSet presAssocID="{5136F46D-DAA8-44FC-B8DF-0F8AA04B3A7D}" presName="parentShp" presStyleLbl="node1" presStyleIdx="5" presStyleCnt="7" custLinFactNeighborX="99710" custLinFactNeighborY="17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504740-7E75-4321-BDE2-2A673ECB6AEC}" type="pres">
      <dgm:prSet presAssocID="{5136F46D-DAA8-44FC-B8DF-0F8AA04B3A7D}" presName="childShp" presStyleLbl="bgAccFollowNode1" presStyleIdx="5" presStyleCnt="7" custLinFactNeighborX="-97156" custLinFactNeighborY="-71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875D06-4847-4949-84A3-64BC9D2FF68A}" type="pres">
      <dgm:prSet presAssocID="{6E149DC6-27F8-430C-AFAA-D36DC43FD2AD}" presName="spacing" presStyleCnt="0"/>
      <dgm:spPr/>
    </dgm:pt>
    <dgm:pt modelId="{4F0044A9-8C30-4FA4-82FF-6FE05A21590C}" type="pres">
      <dgm:prSet presAssocID="{7CC5CF70-B216-42BB-9E96-B2D12A82CB10}" presName="linNode" presStyleCnt="0"/>
      <dgm:spPr/>
    </dgm:pt>
    <dgm:pt modelId="{DDFE3F0D-A085-4C26-BC77-FFA35F8AA7DA}" type="pres">
      <dgm:prSet presAssocID="{7CC5CF70-B216-42BB-9E96-B2D12A82CB10}" presName="parentShp" presStyleLbl="node1" presStyleIdx="6" presStyleCnt="7" custScaleX="117357" custLinFactX="26654" custLinFactNeighborX="100000" custLinFactNeighborY="-113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E7959F-9839-421C-8963-EAEA14A0D21F}" type="pres">
      <dgm:prSet presAssocID="{7CC5CF70-B216-42BB-9E96-B2D12A82CB10}" presName="childShp" presStyleLbl="bgAccFollowNode1" presStyleIdx="6" presStyleCnt="7" custScaleX="118543" custScaleY="140728" custLinFactX="-8404" custLinFactNeighborX="-100000" custLinFactNeighborY="-112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89FF28-3D5D-4072-A944-A5BC976E0ECB}" srcId="{58369FA3-F55A-4A7B-8A8A-7E23378A4F97}" destId="{9059EED0-448A-4F9B-89C3-D52ECCF76412}" srcOrd="0" destOrd="0" parTransId="{D6109A50-3730-4DC3-9C9D-79FFB576FFE8}" sibTransId="{7DFA7368-73B2-4C89-81C2-7D15692B2BA2}"/>
    <dgm:cxn modelId="{443FB2C1-5664-4959-A7AD-FCE07D7D098E}" type="presOf" srcId="{06F273BD-9C32-4ED3-A90A-F742D9EB9F5F}" destId="{5F504740-7E75-4321-BDE2-2A673ECB6AEC}" srcOrd="0" destOrd="0" presId="urn:microsoft.com/office/officeart/2005/8/layout/vList6"/>
    <dgm:cxn modelId="{48B41997-0A77-49D4-85E9-54E825A98E89}" type="presOf" srcId="{5136F46D-DAA8-44FC-B8DF-0F8AA04B3A7D}" destId="{F103612B-E609-402F-8667-AEF20AC75E91}" srcOrd="0" destOrd="0" presId="urn:microsoft.com/office/officeart/2005/8/layout/vList6"/>
    <dgm:cxn modelId="{5A1ED11E-2603-4C6F-9EBA-54DDC90A5AA1}" srcId="{5136F46D-DAA8-44FC-B8DF-0F8AA04B3A7D}" destId="{06F273BD-9C32-4ED3-A90A-F742D9EB9F5F}" srcOrd="0" destOrd="0" parTransId="{0D4BDB61-B091-4427-8ADC-9A368AFC899F}" sibTransId="{DAB6315B-EA44-4AAF-9B1E-F3029D33BE3D}"/>
    <dgm:cxn modelId="{D88A8B4C-1483-4590-AA42-B81BAA3BECCF}" srcId="{7EDFEBA5-2FBA-421D-9D2C-37454CED3B66}" destId="{58369FA3-F55A-4A7B-8A8A-7E23378A4F97}" srcOrd="0" destOrd="0" parTransId="{F89973E0-B602-4A86-95CE-FF9031FCC0DE}" sibTransId="{3E171B15-A7B1-4A38-A3CD-4EAC9A1C8054}"/>
    <dgm:cxn modelId="{74EF1DF9-BA7A-4840-8D72-9DF46CEF54C7}" type="presOf" srcId="{D2AE9391-B746-40B0-B4EA-377C8E6769A6}" destId="{34C19EB5-35C9-479D-82BE-A65E1278CE01}" srcOrd="0" destOrd="1" presId="urn:microsoft.com/office/officeart/2005/8/layout/vList6"/>
    <dgm:cxn modelId="{95F67218-792B-47BB-A946-F0895A040E4D}" type="presOf" srcId="{7EDFEBA5-2FBA-421D-9D2C-37454CED3B66}" destId="{DD801410-4993-4090-A510-1AAF759F3292}" srcOrd="0" destOrd="0" presId="urn:microsoft.com/office/officeart/2005/8/layout/vList6"/>
    <dgm:cxn modelId="{529821E7-8B40-4919-830B-4273F6616F1A}" srcId="{72BF3DC4-EB9D-4528-B878-C59BCE2F023A}" destId="{D2AE9391-B746-40B0-B4EA-377C8E6769A6}" srcOrd="1" destOrd="0" parTransId="{882BDE67-A78D-4EE6-9D7E-2877A259C9D2}" sibTransId="{7E3CCA34-6B1A-49DF-B827-2C5E0E65CCC6}"/>
    <dgm:cxn modelId="{6B6199FD-27F9-4F41-B508-DA93CC550E7B}" type="presOf" srcId="{04483AC4-E7BF-4E3B-8BBA-EC6BFDC5916C}" destId="{34C19EB5-35C9-479D-82BE-A65E1278CE01}" srcOrd="0" destOrd="0" presId="urn:microsoft.com/office/officeart/2005/8/layout/vList6"/>
    <dgm:cxn modelId="{50E1A9F2-4BCA-46CC-A80B-0E86E5E205A1}" srcId="{7EDFEBA5-2FBA-421D-9D2C-37454CED3B66}" destId="{72BF3DC4-EB9D-4528-B878-C59BCE2F023A}" srcOrd="1" destOrd="0" parTransId="{7CF9B1E6-DE1D-44D2-B9EE-53CBA6751784}" sibTransId="{E1B862A6-5CF2-4743-8027-B61C22264819}"/>
    <dgm:cxn modelId="{52EAE13A-E2E8-4BF3-80A9-C2A8188E6F03}" type="presOf" srcId="{72BF3DC4-EB9D-4528-B878-C59BCE2F023A}" destId="{A4BB1370-5349-482E-ADFD-A6DE7CD3B00F}" srcOrd="0" destOrd="0" presId="urn:microsoft.com/office/officeart/2005/8/layout/vList6"/>
    <dgm:cxn modelId="{C87A6251-3C05-4ED7-8C05-1BDCC98E3FFD}" type="presOf" srcId="{1429CFF6-F84C-43BA-BE2D-44E1FBFD7923}" destId="{C204A256-4527-4161-AB91-B32F01DF851F}" srcOrd="0" destOrd="0" presId="urn:microsoft.com/office/officeart/2005/8/layout/vList6"/>
    <dgm:cxn modelId="{90A920C5-1C9E-4B4C-BBAA-C9A8296446F3}" type="presOf" srcId="{DA88A47A-EB08-4818-B112-23DE29A0C66A}" destId="{78672797-5462-4DD7-9261-CB38EE4896A1}" srcOrd="0" destOrd="0" presId="urn:microsoft.com/office/officeart/2005/8/layout/vList6"/>
    <dgm:cxn modelId="{DEBC8A15-A3DC-4921-9FD7-54020A4C008F}" srcId="{7EDFEBA5-2FBA-421D-9D2C-37454CED3B66}" destId="{1429CFF6-F84C-43BA-BE2D-44E1FBFD7923}" srcOrd="3" destOrd="0" parTransId="{8DF3454E-0527-4BEA-9037-B9B4E3BF13EF}" sibTransId="{E19AB800-D991-4582-A146-9C1E4C7ADDD8}"/>
    <dgm:cxn modelId="{0CFB6F02-47FC-4BE4-B3DD-0A03A0EA0460}" srcId="{7EDFEBA5-2FBA-421D-9D2C-37454CED3B66}" destId="{5136F46D-DAA8-44FC-B8DF-0F8AA04B3A7D}" srcOrd="5" destOrd="0" parTransId="{47B6D271-6AB0-4B8E-9F5B-DF961E86DD09}" sibTransId="{6E149DC6-27F8-430C-AFAA-D36DC43FD2AD}"/>
    <dgm:cxn modelId="{15E1A52C-888F-4127-8B7F-DB9631F51EC9}" srcId="{7EDFEBA5-2FBA-421D-9D2C-37454CED3B66}" destId="{3D3D51BA-ABBB-4FD6-A645-82511E1327AE}" srcOrd="2" destOrd="0" parTransId="{EC324748-B88E-4F67-BA69-D32B422D0B66}" sibTransId="{83360899-176B-432B-B5E0-FA1DF6EDBBEF}"/>
    <dgm:cxn modelId="{BCB0F8E0-823C-49E9-AFD3-5BB9EC07092B}" srcId="{7EDFEBA5-2FBA-421D-9D2C-37454CED3B66}" destId="{DE5C4943-41B5-4D79-86B0-E2402D40EBAF}" srcOrd="4" destOrd="0" parTransId="{63D8D627-779E-40A4-BDA7-74254490F22A}" sibTransId="{4B0756EA-2537-4B36-85D2-A5FF02931DDF}"/>
    <dgm:cxn modelId="{899278E3-2AED-4E56-86EB-AB3857215EAC}" type="presOf" srcId="{7CC5CF70-B216-42BB-9E96-B2D12A82CB10}" destId="{DDFE3F0D-A085-4C26-BC77-FFA35F8AA7DA}" srcOrd="0" destOrd="0" presId="urn:microsoft.com/office/officeart/2005/8/layout/vList6"/>
    <dgm:cxn modelId="{35C93B93-4980-47F0-A103-EFF02781AA32}" type="presOf" srcId="{DE5C4943-41B5-4D79-86B0-E2402D40EBAF}" destId="{146CCA42-A0B8-4327-AE1E-414D1EFD28AC}" srcOrd="0" destOrd="0" presId="urn:microsoft.com/office/officeart/2005/8/layout/vList6"/>
    <dgm:cxn modelId="{07E05A8B-F02C-4AC2-9E9B-C4D3344482E2}" type="presOf" srcId="{9059EED0-448A-4F9B-89C3-D52ECCF76412}" destId="{0A12912E-19C0-45D9-B67B-E68552CF60DB}" srcOrd="0" destOrd="0" presId="urn:microsoft.com/office/officeart/2005/8/layout/vList6"/>
    <dgm:cxn modelId="{ED1A9000-0183-43E1-9445-E650655D0D81}" type="presOf" srcId="{3D3D51BA-ABBB-4FD6-A645-82511E1327AE}" destId="{11517417-A034-4464-A03D-58D3F94DE34E}" srcOrd="0" destOrd="0" presId="urn:microsoft.com/office/officeart/2005/8/layout/vList6"/>
    <dgm:cxn modelId="{4369DD0A-B806-40C7-9F6F-42B3296A879F}" type="presOf" srcId="{5AB0905C-1EE4-420E-B9C9-B4EB22040575}" destId="{93E7959F-9839-421C-8963-EAEA14A0D21F}" srcOrd="0" destOrd="0" presId="urn:microsoft.com/office/officeart/2005/8/layout/vList6"/>
    <dgm:cxn modelId="{384CE64D-FEA5-45DF-81B7-9F98C982C5BB}" srcId="{72BF3DC4-EB9D-4528-B878-C59BCE2F023A}" destId="{04483AC4-E7BF-4E3B-8BBA-EC6BFDC5916C}" srcOrd="0" destOrd="0" parTransId="{BFC6B100-2E1A-4A18-94A9-45B06824B127}" sibTransId="{712B84F4-0C8B-4D3E-8B80-342B8809CC8A}"/>
    <dgm:cxn modelId="{F3044A52-F240-43F2-8AD9-CC6E570588A6}" type="presOf" srcId="{116305C4-799D-4FB5-AF98-FE6B4AEB8B75}" destId="{01C3F6A1-5D30-4037-A950-593E19E30F14}" srcOrd="0" destOrd="0" presId="urn:microsoft.com/office/officeart/2005/8/layout/vList6"/>
    <dgm:cxn modelId="{8B2BDFF8-B50B-4455-9D87-E4A216153599}" srcId="{3D3D51BA-ABBB-4FD6-A645-82511E1327AE}" destId="{116305C4-799D-4FB5-AF98-FE6B4AEB8B75}" srcOrd="0" destOrd="0" parTransId="{0F996D65-ECC6-48CE-85A5-C7519D2885FD}" sibTransId="{E1BA80F5-F796-47B3-8B93-677C8FCC4F1A}"/>
    <dgm:cxn modelId="{99AFFDE1-2AF1-429D-85CE-A5DA6C77C68A}" srcId="{1429CFF6-F84C-43BA-BE2D-44E1FBFD7923}" destId="{DA88A47A-EB08-4818-B112-23DE29A0C66A}" srcOrd="0" destOrd="0" parTransId="{237F12F3-BC33-4786-90D7-28F1E163EC29}" sibTransId="{2DB83C77-C1E5-445D-8AF5-62E6EE25C864}"/>
    <dgm:cxn modelId="{11E111CF-EAFF-4D01-BD46-657729A11896}" srcId="{7CC5CF70-B216-42BB-9E96-B2D12A82CB10}" destId="{5AB0905C-1EE4-420E-B9C9-B4EB22040575}" srcOrd="0" destOrd="0" parTransId="{6D4DA6CA-1BB7-48D3-8F6F-461D3EEDE8DA}" sibTransId="{174B9621-6D3A-4CA1-BFF4-9A8956FDF515}"/>
    <dgm:cxn modelId="{EE25AFCE-A80E-4783-A05D-72046BEB2125}" srcId="{7EDFEBA5-2FBA-421D-9D2C-37454CED3B66}" destId="{7CC5CF70-B216-42BB-9E96-B2D12A82CB10}" srcOrd="6" destOrd="0" parTransId="{7C2BE421-D426-4AE0-8C45-FBA1439C416B}" sibTransId="{5AA7AF5D-7420-4413-82A9-A0BC9CB27C7B}"/>
    <dgm:cxn modelId="{5E011BBD-44F1-4389-AA22-2FF5F2016746}" type="presOf" srcId="{9A169E28-5D27-4BF3-B56C-ECD150877FA8}" destId="{A5757A6C-49F7-4D59-99FD-178F86CF2F49}" srcOrd="0" destOrd="0" presId="urn:microsoft.com/office/officeart/2005/8/layout/vList6"/>
    <dgm:cxn modelId="{9CB352B2-0DA5-4664-8632-15AE72FE6DEE}" type="presOf" srcId="{58369FA3-F55A-4A7B-8A8A-7E23378A4F97}" destId="{E78CD6AE-696D-448D-BC5F-A0089294AE7C}" srcOrd="0" destOrd="0" presId="urn:microsoft.com/office/officeart/2005/8/layout/vList6"/>
    <dgm:cxn modelId="{67D046B0-9158-4376-9FE6-9F93A0CC6EE7}" srcId="{DE5C4943-41B5-4D79-86B0-E2402D40EBAF}" destId="{9A169E28-5D27-4BF3-B56C-ECD150877FA8}" srcOrd="0" destOrd="0" parTransId="{463588AB-8AEC-4183-8348-4DBFD495DF26}" sibTransId="{A348D45C-6979-4CA2-9AF0-E93619BC763A}"/>
    <dgm:cxn modelId="{A2A8F24B-AF06-49EF-A8B8-DDA959D7A5C2}" type="presParOf" srcId="{DD801410-4993-4090-A510-1AAF759F3292}" destId="{01328944-7441-49D0-9CBF-D11BE1039DF1}" srcOrd="0" destOrd="0" presId="urn:microsoft.com/office/officeart/2005/8/layout/vList6"/>
    <dgm:cxn modelId="{13AF4E5C-B793-43D6-A5C1-7A6CA602F829}" type="presParOf" srcId="{01328944-7441-49D0-9CBF-D11BE1039DF1}" destId="{E78CD6AE-696D-448D-BC5F-A0089294AE7C}" srcOrd="0" destOrd="0" presId="urn:microsoft.com/office/officeart/2005/8/layout/vList6"/>
    <dgm:cxn modelId="{D0EF832F-3D45-4B0B-9695-C98E642BDAA6}" type="presParOf" srcId="{01328944-7441-49D0-9CBF-D11BE1039DF1}" destId="{0A12912E-19C0-45D9-B67B-E68552CF60DB}" srcOrd="1" destOrd="0" presId="urn:microsoft.com/office/officeart/2005/8/layout/vList6"/>
    <dgm:cxn modelId="{5C6E1D7F-C9E7-4D0A-834B-0B4CA69C8190}" type="presParOf" srcId="{DD801410-4993-4090-A510-1AAF759F3292}" destId="{44BF3A21-44DA-4F87-96D5-D0496E76748E}" srcOrd="1" destOrd="0" presId="urn:microsoft.com/office/officeart/2005/8/layout/vList6"/>
    <dgm:cxn modelId="{3C9F75B1-08DB-4D55-B253-145EF4F4C2C4}" type="presParOf" srcId="{DD801410-4993-4090-A510-1AAF759F3292}" destId="{32B7B473-A927-4101-AB0C-B37B6AF6C372}" srcOrd="2" destOrd="0" presId="urn:microsoft.com/office/officeart/2005/8/layout/vList6"/>
    <dgm:cxn modelId="{6A499A23-3413-409F-8CEA-EF88A2DBDE09}" type="presParOf" srcId="{32B7B473-A927-4101-AB0C-B37B6AF6C372}" destId="{A4BB1370-5349-482E-ADFD-A6DE7CD3B00F}" srcOrd="0" destOrd="0" presId="urn:microsoft.com/office/officeart/2005/8/layout/vList6"/>
    <dgm:cxn modelId="{0C500D23-7F5C-497C-B753-C1C49BD7E70A}" type="presParOf" srcId="{32B7B473-A927-4101-AB0C-B37B6AF6C372}" destId="{34C19EB5-35C9-479D-82BE-A65E1278CE01}" srcOrd="1" destOrd="0" presId="urn:microsoft.com/office/officeart/2005/8/layout/vList6"/>
    <dgm:cxn modelId="{AEE1DC90-304B-4A4E-B7F2-C9AFB1372932}" type="presParOf" srcId="{DD801410-4993-4090-A510-1AAF759F3292}" destId="{38952C62-0674-4D08-9283-527B746A7F60}" srcOrd="3" destOrd="0" presId="urn:microsoft.com/office/officeart/2005/8/layout/vList6"/>
    <dgm:cxn modelId="{688E64F1-EA71-4918-B3D9-41C7B9298480}" type="presParOf" srcId="{DD801410-4993-4090-A510-1AAF759F3292}" destId="{FBBA23A2-780E-47E9-ADC5-EADE9F535764}" srcOrd="4" destOrd="0" presId="urn:microsoft.com/office/officeart/2005/8/layout/vList6"/>
    <dgm:cxn modelId="{3CFB1EA4-D5AC-4D4D-8740-518027A68B2E}" type="presParOf" srcId="{FBBA23A2-780E-47E9-ADC5-EADE9F535764}" destId="{11517417-A034-4464-A03D-58D3F94DE34E}" srcOrd="0" destOrd="0" presId="urn:microsoft.com/office/officeart/2005/8/layout/vList6"/>
    <dgm:cxn modelId="{30C4A774-DC8C-4773-AACE-1136E1E9EE90}" type="presParOf" srcId="{FBBA23A2-780E-47E9-ADC5-EADE9F535764}" destId="{01C3F6A1-5D30-4037-A950-593E19E30F14}" srcOrd="1" destOrd="0" presId="urn:microsoft.com/office/officeart/2005/8/layout/vList6"/>
    <dgm:cxn modelId="{0ECFEE08-A6EF-442B-A691-F9B54C905943}" type="presParOf" srcId="{DD801410-4993-4090-A510-1AAF759F3292}" destId="{BFF284BD-8280-4615-98BC-52ED4DE3561C}" srcOrd="5" destOrd="0" presId="urn:microsoft.com/office/officeart/2005/8/layout/vList6"/>
    <dgm:cxn modelId="{AFECCD44-B7CB-42C7-86D6-253F0C5F3EA8}" type="presParOf" srcId="{DD801410-4993-4090-A510-1AAF759F3292}" destId="{61EDACA0-F0A8-44D1-A548-2E8591BE6D72}" srcOrd="6" destOrd="0" presId="urn:microsoft.com/office/officeart/2005/8/layout/vList6"/>
    <dgm:cxn modelId="{544157E5-1059-4DFA-B1D0-D9F52672C5F5}" type="presParOf" srcId="{61EDACA0-F0A8-44D1-A548-2E8591BE6D72}" destId="{C204A256-4527-4161-AB91-B32F01DF851F}" srcOrd="0" destOrd="0" presId="urn:microsoft.com/office/officeart/2005/8/layout/vList6"/>
    <dgm:cxn modelId="{A7C920B3-14F1-4BF3-8F18-ED51CB267EF2}" type="presParOf" srcId="{61EDACA0-F0A8-44D1-A548-2E8591BE6D72}" destId="{78672797-5462-4DD7-9261-CB38EE4896A1}" srcOrd="1" destOrd="0" presId="urn:microsoft.com/office/officeart/2005/8/layout/vList6"/>
    <dgm:cxn modelId="{E1262DDC-1EF8-4E77-B9D4-716F6824360A}" type="presParOf" srcId="{DD801410-4993-4090-A510-1AAF759F3292}" destId="{404F3D62-4BBA-4C52-A4E2-93A05EE0DB99}" srcOrd="7" destOrd="0" presId="urn:microsoft.com/office/officeart/2005/8/layout/vList6"/>
    <dgm:cxn modelId="{37A72B55-8B41-4ED1-A9D8-E71B98FBA611}" type="presParOf" srcId="{DD801410-4993-4090-A510-1AAF759F3292}" destId="{CC5F8BA2-B26C-44CD-AC51-D003D7F16818}" srcOrd="8" destOrd="0" presId="urn:microsoft.com/office/officeart/2005/8/layout/vList6"/>
    <dgm:cxn modelId="{D2B2C186-C9D8-4E4E-AA1E-849CBFBE46B1}" type="presParOf" srcId="{CC5F8BA2-B26C-44CD-AC51-D003D7F16818}" destId="{146CCA42-A0B8-4327-AE1E-414D1EFD28AC}" srcOrd="0" destOrd="0" presId="urn:microsoft.com/office/officeart/2005/8/layout/vList6"/>
    <dgm:cxn modelId="{6031A005-18DB-4FBC-BA79-D496E75E59DE}" type="presParOf" srcId="{CC5F8BA2-B26C-44CD-AC51-D003D7F16818}" destId="{A5757A6C-49F7-4D59-99FD-178F86CF2F49}" srcOrd="1" destOrd="0" presId="urn:microsoft.com/office/officeart/2005/8/layout/vList6"/>
    <dgm:cxn modelId="{621C9DF1-B5DA-479F-A496-0547790B1A15}" type="presParOf" srcId="{DD801410-4993-4090-A510-1AAF759F3292}" destId="{00D7CA0B-6668-4EF7-9C0E-AA895AD38DBE}" srcOrd="9" destOrd="0" presId="urn:microsoft.com/office/officeart/2005/8/layout/vList6"/>
    <dgm:cxn modelId="{72938296-8D5E-4429-A477-32EB71D359D7}" type="presParOf" srcId="{DD801410-4993-4090-A510-1AAF759F3292}" destId="{7DC0E797-5B3E-4D18-83A5-48160E97372A}" srcOrd="10" destOrd="0" presId="urn:microsoft.com/office/officeart/2005/8/layout/vList6"/>
    <dgm:cxn modelId="{FFD3AEAB-62C0-4C87-B879-B6E3D5B991D1}" type="presParOf" srcId="{7DC0E797-5B3E-4D18-83A5-48160E97372A}" destId="{F103612B-E609-402F-8667-AEF20AC75E91}" srcOrd="0" destOrd="0" presId="urn:microsoft.com/office/officeart/2005/8/layout/vList6"/>
    <dgm:cxn modelId="{94FDBB93-3224-43FB-89C1-A0D3E5B08B6B}" type="presParOf" srcId="{7DC0E797-5B3E-4D18-83A5-48160E97372A}" destId="{5F504740-7E75-4321-BDE2-2A673ECB6AEC}" srcOrd="1" destOrd="0" presId="urn:microsoft.com/office/officeart/2005/8/layout/vList6"/>
    <dgm:cxn modelId="{631879AC-5002-47D4-A46B-688559240434}" type="presParOf" srcId="{DD801410-4993-4090-A510-1AAF759F3292}" destId="{33875D06-4847-4949-84A3-64BC9D2FF68A}" srcOrd="11" destOrd="0" presId="urn:microsoft.com/office/officeart/2005/8/layout/vList6"/>
    <dgm:cxn modelId="{E49BE642-428A-4191-810D-AD21D785340C}" type="presParOf" srcId="{DD801410-4993-4090-A510-1AAF759F3292}" destId="{4F0044A9-8C30-4FA4-82FF-6FE05A21590C}" srcOrd="12" destOrd="0" presId="urn:microsoft.com/office/officeart/2005/8/layout/vList6"/>
    <dgm:cxn modelId="{F60F4AA0-A64C-4C63-A97C-43F225D0C2E3}" type="presParOf" srcId="{4F0044A9-8C30-4FA4-82FF-6FE05A21590C}" destId="{DDFE3F0D-A085-4C26-BC77-FFA35F8AA7DA}" srcOrd="0" destOrd="0" presId="urn:microsoft.com/office/officeart/2005/8/layout/vList6"/>
    <dgm:cxn modelId="{DF3473F6-2D00-48D3-A88B-8E0F3DAA802E}" type="presParOf" srcId="{4F0044A9-8C30-4FA4-82FF-6FE05A21590C}" destId="{93E7959F-9839-421C-8963-EAEA14A0D21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384E981-E2A2-4F33-8A22-171224B9A76E}" type="doc">
      <dgm:prSet loTypeId="urn:microsoft.com/office/officeart/2005/8/layout/cycle3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7EA8298-ECDE-4155-BDEC-96200970E77A}">
      <dgm:prSet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solidFill>
          <a:schemeClr val="accent1"/>
        </a:solidFill>
        <a:ln w="12700">
          <a:solidFill>
            <a:srgbClr val="0000FF"/>
          </a:solidFill>
        </a:ln>
      </dgm:spPr>
      <dgm:t>
        <a:bodyPr/>
        <a:lstStyle/>
        <a:p>
          <a:r>
            <a:rPr lang="ru-RU" sz="2000" b="1" dirty="0" smtClean="0">
              <a:solidFill>
                <a:srgbClr val="000099"/>
              </a:solidFill>
              <a:latin typeface="Book Antiqua" pitchFamily="18" charset="0"/>
            </a:rPr>
            <a:t>Основные направления бюджетной  политики МО «Вельский муниципальный район»  и основные направления налоговой политики на 2021 год и среднесрочную перспективу </a:t>
          </a:r>
          <a:endParaRPr lang="ru-RU" sz="2000" b="1" dirty="0">
            <a:solidFill>
              <a:srgbClr val="000099"/>
            </a:solidFill>
            <a:latin typeface="Book Antiqua" pitchFamily="18" charset="0"/>
          </a:endParaRPr>
        </a:p>
      </dgm:t>
    </dgm:pt>
    <dgm:pt modelId="{E453CE63-3D26-4C57-9FA9-E977662C36BC}" type="parTrans" cxnId="{7E0D0D87-10B8-48E2-933F-222189CFD52F}">
      <dgm:prSet/>
      <dgm:spPr/>
      <dgm:t>
        <a:bodyPr/>
        <a:lstStyle/>
        <a:p>
          <a:endParaRPr lang="ru-RU" sz="2400" b="1"/>
        </a:p>
      </dgm:t>
    </dgm:pt>
    <dgm:pt modelId="{0DB5CF0B-C82B-48A8-AA38-AFAEB8EE3502}" type="sibTrans" cxnId="{7E0D0D87-10B8-48E2-933F-222189CFD52F}">
      <dgm:prSet/>
      <dgm:spPr/>
      <dgm:t>
        <a:bodyPr/>
        <a:lstStyle/>
        <a:p>
          <a:endParaRPr lang="ru-RU" sz="2400" b="1"/>
        </a:p>
      </dgm:t>
    </dgm:pt>
    <dgm:pt modelId="{E6981AFA-B8DE-40BD-A34C-8C0933CB14A7}">
      <dgm:prSet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solidFill>
          <a:schemeClr val="accent1"/>
        </a:solidFill>
        <a:ln w="12700">
          <a:solidFill>
            <a:srgbClr val="0000FF"/>
          </a:solidFill>
        </a:ln>
      </dgm:spPr>
      <dgm:t>
        <a:bodyPr/>
        <a:lstStyle/>
        <a:p>
          <a:r>
            <a:rPr lang="ru-RU" sz="2000" b="1" dirty="0" smtClean="0">
              <a:latin typeface="Book Antiqua" pitchFamily="18" charset="0"/>
            </a:rPr>
            <a:t> </a:t>
          </a:r>
          <a:r>
            <a:rPr lang="ru-RU" sz="2000" b="1" dirty="0" smtClean="0">
              <a:solidFill>
                <a:srgbClr val="000099"/>
              </a:solidFill>
              <a:latin typeface="Book Antiqua" pitchFamily="18" charset="0"/>
            </a:rPr>
            <a:t>Прогноз социально-экономического развития муниципального образования «Вельский муниципальный район» на 2021 год и плановый период 2022 и 2023 годов </a:t>
          </a:r>
          <a:endParaRPr lang="ru-RU" sz="2000" b="1" dirty="0">
            <a:solidFill>
              <a:srgbClr val="000099"/>
            </a:solidFill>
            <a:latin typeface="Book Antiqua" pitchFamily="18" charset="0"/>
          </a:endParaRPr>
        </a:p>
      </dgm:t>
    </dgm:pt>
    <dgm:pt modelId="{591821FD-4FEF-4890-99B9-5D3C4948C40B}" type="parTrans" cxnId="{42C76A93-4513-4AEF-B111-C0BB614092F1}">
      <dgm:prSet/>
      <dgm:spPr/>
      <dgm:t>
        <a:bodyPr/>
        <a:lstStyle/>
        <a:p>
          <a:endParaRPr lang="ru-RU" sz="2400" b="1"/>
        </a:p>
      </dgm:t>
    </dgm:pt>
    <dgm:pt modelId="{566B52C8-398B-4562-990D-0D648421A22C}" type="sibTrans" cxnId="{42C76A93-4513-4AEF-B111-C0BB614092F1}">
      <dgm:prSet/>
      <dgm:spPr/>
      <dgm:t>
        <a:bodyPr/>
        <a:lstStyle/>
        <a:p>
          <a:endParaRPr lang="ru-RU" sz="2400" b="1"/>
        </a:p>
      </dgm:t>
    </dgm:pt>
    <dgm:pt modelId="{AFF46D7E-2136-4145-BC57-76826FD2852D}">
      <dgm:prSet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solidFill>
          <a:schemeClr val="accent1"/>
        </a:solidFill>
        <a:ln w="12700">
          <a:solidFill>
            <a:srgbClr val="0000FF"/>
          </a:solidFill>
        </a:ln>
      </dgm:spPr>
      <dgm:t>
        <a:bodyPr/>
        <a:lstStyle/>
        <a:p>
          <a:r>
            <a:rPr lang="ru-RU" sz="2000" b="1" dirty="0" smtClean="0">
              <a:solidFill>
                <a:srgbClr val="000099"/>
              </a:solidFill>
              <a:latin typeface="Book Antiqua" pitchFamily="18" charset="0"/>
            </a:rPr>
            <a:t>Муниципальные программы Вельского  муниципального  района</a:t>
          </a:r>
        </a:p>
      </dgm:t>
    </dgm:pt>
    <dgm:pt modelId="{38C90CD7-517B-4E00-826F-9A70CB8BA50E}" type="parTrans" cxnId="{21113EF3-FEBF-439A-BA7F-CD40AF78CFF4}">
      <dgm:prSet/>
      <dgm:spPr/>
      <dgm:t>
        <a:bodyPr/>
        <a:lstStyle/>
        <a:p>
          <a:endParaRPr lang="ru-RU"/>
        </a:p>
      </dgm:t>
    </dgm:pt>
    <dgm:pt modelId="{1961359C-A556-411A-9EE3-790F41448CC6}" type="sibTrans" cxnId="{21113EF3-FEBF-439A-BA7F-CD40AF78CFF4}">
      <dgm:prSet/>
      <dgm:spPr/>
      <dgm:t>
        <a:bodyPr/>
        <a:lstStyle/>
        <a:p>
          <a:endParaRPr lang="ru-RU"/>
        </a:p>
      </dgm:t>
    </dgm:pt>
    <dgm:pt modelId="{08441C6B-5A4F-43AB-905F-08CF009531C8}">
      <dgm:prSet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solidFill>
          <a:schemeClr val="accent1"/>
        </a:solidFill>
        <a:ln w="19050">
          <a:solidFill>
            <a:srgbClr val="0000FF"/>
          </a:solidFill>
        </a:ln>
      </dgm:spPr>
      <dgm:t>
        <a:bodyPr/>
        <a:lstStyle/>
        <a:p>
          <a:r>
            <a:rPr lang="ru-RU" sz="2000" b="1" dirty="0" smtClean="0">
              <a:solidFill>
                <a:srgbClr val="000099"/>
              </a:solidFill>
              <a:latin typeface="Book Antiqua" pitchFamily="18" charset="0"/>
            </a:rPr>
            <a:t>Бюджетное послание Президента Российской Федерации Федеральному собранию от 15.01.2020 года </a:t>
          </a:r>
          <a:endParaRPr lang="ru-RU" sz="2000" b="1" dirty="0">
            <a:solidFill>
              <a:srgbClr val="000099"/>
            </a:solidFill>
            <a:latin typeface="Book Antiqua" pitchFamily="18" charset="0"/>
          </a:endParaRPr>
        </a:p>
      </dgm:t>
    </dgm:pt>
    <dgm:pt modelId="{DA6BA9CF-E060-4928-AFF6-AEB10EC0F12C}" type="sibTrans" cxnId="{923D1AA7-FCD9-44D2-B600-83694EA0E35D}">
      <dgm:prSet/>
      <dgm:spPr>
        <a:solidFill>
          <a:srgbClr val="6699FF"/>
        </a:solidFill>
        <a:ln>
          <a:solidFill>
            <a:srgbClr val="3333CC"/>
          </a:solidFill>
        </a:ln>
      </dgm:spPr>
      <dgm:t>
        <a:bodyPr/>
        <a:lstStyle/>
        <a:p>
          <a:endParaRPr lang="ru-RU" sz="2400" b="1" dirty="0"/>
        </a:p>
      </dgm:t>
    </dgm:pt>
    <dgm:pt modelId="{D42987AF-A6D0-4CE3-9952-4944571D430A}" type="parTrans" cxnId="{923D1AA7-FCD9-44D2-B600-83694EA0E35D}">
      <dgm:prSet/>
      <dgm:spPr/>
      <dgm:t>
        <a:bodyPr/>
        <a:lstStyle/>
        <a:p>
          <a:endParaRPr lang="ru-RU" sz="2400" b="1"/>
        </a:p>
      </dgm:t>
    </dgm:pt>
    <dgm:pt modelId="{2FE4C72B-DAC2-4F3C-AD10-1571FF09B386}" type="pres">
      <dgm:prSet presAssocID="{2384E981-E2A2-4F33-8A22-171224B9A76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22A013-4749-4CD1-91E0-DEB23E351BD8}" type="pres">
      <dgm:prSet presAssocID="{2384E981-E2A2-4F33-8A22-171224B9A76E}" presName="cycle" presStyleCnt="0"/>
      <dgm:spPr/>
      <dgm:t>
        <a:bodyPr/>
        <a:lstStyle/>
        <a:p>
          <a:endParaRPr lang="ru-RU"/>
        </a:p>
      </dgm:t>
    </dgm:pt>
    <dgm:pt modelId="{D73C32C9-B7C5-4705-BB81-A89B055DE445}" type="pres">
      <dgm:prSet presAssocID="{08441C6B-5A4F-43AB-905F-08CF009531C8}" presName="nodeFirstNode" presStyleLbl="node1" presStyleIdx="0" presStyleCnt="4" custScaleX="236763" custScaleY="37696" custRadScaleRad="108732" custRadScaleInc="-14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8734D2-6690-400B-92F1-00E2BE5EDD5E}" type="pres">
      <dgm:prSet presAssocID="{DA6BA9CF-E060-4928-AFF6-AEB10EC0F12C}" presName="sibTransFirstNode" presStyleLbl="bgShp" presStyleIdx="0" presStyleCnt="1" custAng="0" custScaleX="42729" custScaleY="70633" custLinFactNeighborX="-470" custLinFactNeighborY="25566"/>
      <dgm:spPr>
        <a:prstGeom prst="downArrow">
          <a:avLst/>
        </a:prstGeom>
      </dgm:spPr>
      <dgm:t>
        <a:bodyPr/>
        <a:lstStyle/>
        <a:p>
          <a:endParaRPr lang="ru-RU"/>
        </a:p>
      </dgm:t>
    </dgm:pt>
    <dgm:pt modelId="{C271A942-9659-40F0-B91E-421AA1A868F7}" type="pres">
      <dgm:prSet presAssocID="{E6981AFA-B8DE-40BD-A34C-8C0933CB14A7}" presName="nodeFollowingNodes" presStyleLbl="node1" presStyleIdx="1" presStyleCnt="4" custScaleX="236763" custScaleY="65450" custRadScaleRad="28189" custRadScaleInc="1696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F74AEC-6F1E-4CA5-9898-938E5B53D98C}" type="pres">
      <dgm:prSet presAssocID="{AFF46D7E-2136-4145-BC57-76826FD2852D}" presName="nodeFollowingNodes" presStyleLbl="node1" presStyleIdx="2" presStyleCnt="4" custScaleX="236490" custScaleY="36129" custRadScaleRad="87562" custRadScaleInc="-138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783912-6789-4E1A-8B8C-1CAE98185405}" type="pres">
      <dgm:prSet presAssocID="{B7EA8298-ECDE-4155-BDEC-96200970E77A}" presName="nodeFollowingNodes" presStyleLbl="node1" presStyleIdx="3" presStyleCnt="4" custScaleX="236763" custScaleY="73778" custRadScaleRad="47680" custRadScaleInc="1182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1EB6DA-FE90-48BB-8B0A-760677206DD4}" type="presOf" srcId="{AFF46D7E-2136-4145-BC57-76826FD2852D}" destId="{C0F74AEC-6F1E-4CA5-9898-938E5B53D98C}" srcOrd="0" destOrd="0" presId="urn:microsoft.com/office/officeart/2005/8/layout/cycle3"/>
    <dgm:cxn modelId="{21113EF3-FEBF-439A-BA7F-CD40AF78CFF4}" srcId="{2384E981-E2A2-4F33-8A22-171224B9A76E}" destId="{AFF46D7E-2136-4145-BC57-76826FD2852D}" srcOrd="2" destOrd="0" parTransId="{38C90CD7-517B-4E00-826F-9A70CB8BA50E}" sibTransId="{1961359C-A556-411A-9EE3-790F41448CC6}"/>
    <dgm:cxn modelId="{83C2E36D-C71B-45FE-B875-20021E941714}" type="presOf" srcId="{B7EA8298-ECDE-4155-BDEC-96200970E77A}" destId="{27783912-6789-4E1A-8B8C-1CAE98185405}" srcOrd="0" destOrd="0" presId="urn:microsoft.com/office/officeart/2005/8/layout/cycle3"/>
    <dgm:cxn modelId="{B40B920B-2338-43FA-9F49-CB654E9A3A40}" type="presOf" srcId="{08441C6B-5A4F-43AB-905F-08CF009531C8}" destId="{D73C32C9-B7C5-4705-BB81-A89B055DE445}" srcOrd="0" destOrd="0" presId="urn:microsoft.com/office/officeart/2005/8/layout/cycle3"/>
    <dgm:cxn modelId="{1E5ED9E3-8A8C-4652-840C-FACE1F22D533}" type="presOf" srcId="{2384E981-E2A2-4F33-8A22-171224B9A76E}" destId="{2FE4C72B-DAC2-4F3C-AD10-1571FF09B386}" srcOrd="0" destOrd="0" presId="urn:microsoft.com/office/officeart/2005/8/layout/cycle3"/>
    <dgm:cxn modelId="{6A64BFB8-76C8-4C73-8ED6-C839585DF84F}" type="presOf" srcId="{DA6BA9CF-E060-4928-AFF6-AEB10EC0F12C}" destId="{358734D2-6690-400B-92F1-00E2BE5EDD5E}" srcOrd="0" destOrd="0" presId="urn:microsoft.com/office/officeart/2005/8/layout/cycle3"/>
    <dgm:cxn modelId="{7E0D0D87-10B8-48E2-933F-222189CFD52F}" srcId="{2384E981-E2A2-4F33-8A22-171224B9A76E}" destId="{B7EA8298-ECDE-4155-BDEC-96200970E77A}" srcOrd="3" destOrd="0" parTransId="{E453CE63-3D26-4C57-9FA9-E977662C36BC}" sibTransId="{0DB5CF0B-C82B-48A8-AA38-AFAEB8EE3502}"/>
    <dgm:cxn modelId="{42C76A93-4513-4AEF-B111-C0BB614092F1}" srcId="{2384E981-E2A2-4F33-8A22-171224B9A76E}" destId="{E6981AFA-B8DE-40BD-A34C-8C0933CB14A7}" srcOrd="1" destOrd="0" parTransId="{591821FD-4FEF-4890-99B9-5D3C4948C40B}" sibTransId="{566B52C8-398B-4562-990D-0D648421A22C}"/>
    <dgm:cxn modelId="{392A9266-6839-4FD6-A19B-81382C30DB64}" type="presOf" srcId="{E6981AFA-B8DE-40BD-A34C-8C0933CB14A7}" destId="{C271A942-9659-40F0-B91E-421AA1A868F7}" srcOrd="0" destOrd="0" presId="urn:microsoft.com/office/officeart/2005/8/layout/cycle3"/>
    <dgm:cxn modelId="{923D1AA7-FCD9-44D2-B600-83694EA0E35D}" srcId="{2384E981-E2A2-4F33-8A22-171224B9A76E}" destId="{08441C6B-5A4F-43AB-905F-08CF009531C8}" srcOrd="0" destOrd="0" parTransId="{D42987AF-A6D0-4CE3-9952-4944571D430A}" sibTransId="{DA6BA9CF-E060-4928-AFF6-AEB10EC0F12C}"/>
    <dgm:cxn modelId="{7A17CE55-F60C-4C9C-BC67-39679C20585C}" type="presParOf" srcId="{2FE4C72B-DAC2-4F3C-AD10-1571FF09B386}" destId="{1122A013-4749-4CD1-91E0-DEB23E351BD8}" srcOrd="0" destOrd="0" presId="urn:microsoft.com/office/officeart/2005/8/layout/cycle3"/>
    <dgm:cxn modelId="{C9B690A6-B464-4A4F-B94C-35EE48D2E619}" type="presParOf" srcId="{1122A013-4749-4CD1-91E0-DEB23E351BD8}" destId="{D73C32C9-B7C5-4705-BB81-A89B055DE445}" srcOrd="0" destOrd="0" presId="urn:microsoft.com/office/officeart/2005/8/layout/cycle3"/>
    <dgm:cxn modelId="{9D2C43A7-7740-4F95-8C7F-E189904AE8C1}" type="presParOf" srcId="{1122A013-4749-4CD1-91E0-DEB23E351BD8}" destId="{358734D2-6690-400B-92F1-00E2BE5EDD5E}" srcOrd="1" destOrd="0" presId="urn:microsoft.com/office/officeart/2005/8/layout/cycle3"/>
    <dgm:cxn modelId="{1E105E99-E7A3-48B8-8BEC-339073CE35D6}" type="presParOf" srcId="{1122A013-4749-4CD1-91E0-DEB23E351BD8}" destId="{C271A942-9659-40F0-B91E-421AA1A868F7}" srcOrd="2" destOrd="0" presId="urn:microsoft.com/office/officeart/2005/8/layout/cycle3"/>
    <dgm:cxn modelId="{B39657CB-1F33-4E91-8571-94808D1E6BAF}" type="presParOf" srcId="{1122A013-4749-4CD1-91E0-DEB23E351BD8}" destId="{C0F74AEC-6F1E-4CA5-9898-938E5B53D98C}" srcOrd="3" destOrd="0" presId="urn:microsoft.com/office/officeart/2005/8/layout/cycle3"/>
    <dgm:cxn modelId="{CC268251-4520-462F-A8C1-1BDB0D8A8B45}" type="presParOf" srcId="{1122A013-4749-4CD1-91E0-DEB23E351BD8}" destId="{27783912-6789-4E1A-8B8C-1CAE98185405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D371F85-7801-4233-95F7-2968E256DDD5}" type="doc">
      <dgm:prSet loTypeId="urn:microsoft.com/office/officeart/2005/8/layout/radial4" loCatId="relationship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F03BC644-0CF3-4F89-94C3-ABCD7DC6D1FF}">
      <dgm:prSet phldrT="[Текст]" custT="1"/>
      <dgm:spPr>
        <a:solidFill>
          <a:schemeClr val="accent1"/>
        </a:solidFill>
      </dgm:spPr>
      <dgm:t>
        <a:bodyPr/>
        <a:lstStyle/>
        <a:p>
          <a:r>
            <a:rPr lang="ru-RU" sz="18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ДОХОДЫ БЮДЖЕТА</a:t>
          </a:r>
          <a:endParaRPr lang="ru-RU" sz="1800" b="1" dirty="0">
            <a:solidFill>
              <a:srgbClr val="000099"/>
            </a:solidFill>
            <a:latin typeface="Times New Roman" pitchFamily="18" charset="0"/>
            <a:cs typeface="Times New Roman" pitchFamily="18" charset="0"/>
          </a:endParaRPr>
        </a:p>
      </dgm:t>
    </dgm:pt>
    <dgm:pt modelId="{74A53E87-F23B-4076-88B5-9CC639173AC8}" type="parTrans" cxnId="{5ECDAC9E-4510-49E1-AAB9-2082406B4492}">
      <dgm:prSet/>
      <dgm:spPr/>
      <dgm:t>
        <a:bodyPr/>
        <a:lstStyle/>
        <a:p>
          <a:endParaRPr lang="ru-RU"/>
        </a:p>
      </dgm:t>
    </dgm:pt>
    <dgm:pt modelId="{8F54DD95-09DE-46E4-A201-BD755BB99C94}" type="sibTrans" cxnId="{5ECDAC9E-4510-49E1-AAB9-2082406B4492}">
      <dgm:prSet/>
      <dgm:spPr/>
      <dgm:t>
        <a:bodyPr/>
        <a:lstStyle/>
        <a:p>
          <a:endParaRPr lang="ru-RU"/>
        </a:p>
      </dgm:t>
    </dgm:pt>
    <dgm:pt modelId="{C7E7BE82-51F9-4614-8578-DC9ADEC0F04B}">
      <dgm:prSet phldrT="[Текст]" custT="1"/>
      <dgm:spPr>
        <a:solidFill>
          <a:schemeClr val="accent1"/>
        </a:solidFill>
      </dgm:spPr>
      <dgm:t>
        <a:bodyPr/>
        <a:lstStyle/>
        <a:p>
          <a:pPr algn="ctr"/>
          <a:r>
            <a:rPr lang="ru-RU" sz="1700" b="1" u="sng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Налоговые доходы- </a:t>
          </a:r>
          <a:r>
            <a:rPr lang="ru-RU" sz="17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доходы от уплаты налогов, установленных Налоговым кодексом  Российской Федерации (федеральные, региональные и местные налоги и сборы, специальные налоговые режимы:</a:t>
          </a:r>
        </a:p>
        <a:p>
          <a:pPr algn="ctr"/>
          <a:r>
            <a:rPr lang="ru-RU" sz="17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- Налог на доходы физических лиц;</a:t>
          </a:r>
        </a:p>
        <a:p>
          <a:pPr algn="ctr"/>
          <a:r>
            <a:rPr lang="ru-RU" sz="17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- Налоги  на совокупный доход;</a:t>
          </a:r>
        </a:p>
        <a:p>
          <a:pPr algn="ctr"/>
          <a:r>
            <a:rPr lang="ru-RU" sz="17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- Государственная  пошлина;</a:t>
          </a:r>
        </a:p>
        <a:p>
          <a:pPr algn="ctr"/>
          <a:r>
            <a:rPr lang="ru-RU" sz="17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- Другие</a:t>
          </a:r>
          <a:endParaRPr lang="ru-RU" sz="1700" dirty="0">
            <a:solidFill>
              <a:srgbClr val="000099"/>
            </a:solidFill>
            <a:latin typeface="Times New Roman" pitchFamily="18" charset="0"/>
            <a:cs typeface="Times New Roman" pitchFamily="18" charset="0"/>
          </a:endParaRPr>
        </a:p>
      </dgm:t>
    </dgm:pt>
    <dgm:pt modelId="{1308977C-B5C0-4EE3-B22B-1ACA6465B710}" type="parTrans" cxnId="{F038C9EA-7669-4B46-A2AD-3A7495908283}">
      <dgm:prSet/>
      <dgm:spPr>
        <a:solidFill>
          <a:schemeClr val="accent1"/>
        </a:solidFill>
        <a:ln>
          <a:solidFill>
            <a:srgbClr val="99CCFF"/>
          </a:solidFill>
        </a:ln>
      </dgm:spPr>
      <dgm:t>
        <a:bodyPr/>
        <a:lstStyle/>
        <a:p>
          <a:endParaRPr lang="ru-RU" dirty="0"/>
        </a:p>
      </dgm:t>
    </dgm:pt>
    <dgm:pt modelId="{397391D5-EC80-4467-9071-0D3D5547E1FC}" type="sibTrans" cxnId="{F038C9EA-7669-4B46-A2AD-3A7495908283}">
      <dgm:prSet/>
      <dgm:spPr/>
      <dgm:t>
        <a:bodyPr/>
        <a:lstStyle/>
        <a:p>
          <a:endParaRPr lang="ru-RU"/>
        </a:p>
      </dgm:t>
    </dgm:pt>
    <dgm:pt modelId="{3FF0F976-E430-4D1F-99AF-07177B944F7C}">
      <dgm:prSet phldrT="[Текст]" custT="1"/>
      <dgm:spPr>
        <a:solidFill>
          <a:schemeClr val="accent1"/>
        </a:solidFill>
      </dgm:spPr>
      <dgm:t>
        <a:bodyPr/>
        <a:lstStyle/>
        <a:p>
          <a:r>
            <a:rPr lang="ru-RU" sz="1700" b="1" u="sng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Безвозмездные поступления- </a:t>
          </a:r>
          <a:r>
            <a:rPr lang="ru-RU" sz="17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поступающие в бюджет денежные средства из других бюджетов бюджетной системы РФ, а так же перечисления от  физических и юридических лиц</a:t>
          </a:r>
          <a:endParaRPr lang="ru-RU" sz="1700" dirty="0">
            <a:solidFill>
              <a:srgbClr val="000099"/>
            </a:solidFill>
            <a:latin typeface="Times New Roman" pitchFamily="18" charset="0"/>
            <a:cs typeface="Times New Roman" pitchFamily="18" charset="0"/>
          </a:endParaRPr>
        </a:p>
      </dgm:t>
    </dgm:pt>
    <dgm:pt modelId="{04314C92-F169-4EFF-835C-AA5E582131CA}" type="parTrans" cxnId="{A3E67AB5-11A7-47DB-8E6A-10B1BC2D1536}">
      <dgm:prSet/>
      <dgm:spPr>
        <a:solidFill>
          <a:schemeClr val="accent1"/>
        </a:solidFill>
        <a:ln>
          <a:solidFill>
            <a:srgbClr val="6699FF"/>
          </a:solidFill>
        </a:ln>
      </dgm:spPr>
      <dgm:t>
        <a:bodyPr/>
        <a:lstStyle/>
        <a:p>
          <a:endParaRPr lang="ru-RU" dirty="0"/>
        </a:p>
      </dgm:t>
    </dgm:pt>
    <dgm:pt modelId="{D449E078-7D5D-49D6-A890-8FA05575F534}" type="sibTrans" cxnId="{A3E67AB5-11A7-47DB-8E6A-10B1BC2D1536}">
      <dgm:prSet/>
      <dgm:spPr/>
      <dgm:t>
        <a:bodyPr/>
        <a:lstStyle/>
        <a:p>
          <a:endParaRPr lang="ru-RU"/>
        </a:p>
      </dgm:t>
    </dgm:pt>
    <dgm:pt modelId="{24541B9B-D371-49BA-A5B2-F771C5B494A7}">
      <dgm:prSet phldrT="[Текст]" custT="1"/>
      <dgm:spPr>
        <a:solidFill>
          <a:schemeClr val="accent1"/>
        </a:solidFill>
        <a:ln>
          <a:solidFill>
            <a:schemeClr val="accent1"/>
          </a:solidFill>
        </a:ln>
        <a:scene3d>
          <a:camera prst="orthographicFront">
            <a:rot lat="0" lon="0" rev="0"/>
          </a:camera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ru-RU" sz="1700" b="1" u="sng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Неналоговые доходы </a:t>
          </a:r>
          <a:r>
            <a:rPr lang="ru-RU" sz="17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– доходы от использования имущества, находящегося в муниципальной собственности, плата за негативное воздействие на окружающую среду, доходы от продажи  материальных и нематериальных активов, штрафы, санкции, возмещения</a:t>
          </a:r>
          <a:endParaRPr lang="ru-RU" sz="1700" dirty="0">
            <a:solidFill>
              <a:srgbClr val="000099"/>
            </a:solidFill>
            <a:latin typeface="Times New Roman" pitchFamily="18" charset="0"/>
            <a:cs typeface="Times New Roman" pitchFamily="18" charset="0"/>
          </a:endParaRPr>
        </a:p>
      </dgm:t>
    </dgm:pt>
    <dgm:pt modelId="{0BABBF11-1227-411A-863C-874B6BAEA5AC}" type="parTrans" cxnId="{93913D89-7E9A-47C7-8D7A-3ABE32CBB138}">
      <dgm:prSet/>
      <dgm:spPr>
        <a:solidFill>
          <a:schemeClr val="accent1"/>
        </a:solidFill>
        <a:ln>
          <a:solidFill>
            <a:srgbClr val="6699FF"/>
          </a:solidFill>
        </a:ln>
      </dgm:spPr>
      <dgm:t>
        <a:bodyPr/>
        <a:lstStyle/>
        <a:p>
          <a:endParaRPr lang="ru-RU" dirty="0"/>
        </a:p>
      </dgm:t>
    </dgm:pt>
    <dgm:pt modelId="{89528275-5E5B-44DF-902D-6EF7E5597E8A}" type="sibTrans" cxnId="{93913D89-7E9A-47C7-8D7A-3ABE32CBB138}">
      <dgm:prSet/>
      <dgm:spPr/>
      <dgm:t>
        <a:bodyPr/>
        <a:lstStyle/>
        <a:p>
          <a:endParaRPr lang="ru-RU"/>
        </a:p>
      </dgm:t>
    </dgm:pt>
    <dgm:pt modelId="{8450C838-883F-49BB-ADCD-9FDD8CECD47D}" type="pres">
      <dgm:prSet presAssocID="{FD371F85-7801-4233-95F7-2968E256DDD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9377F2-6DE3-41EC-9D05-635A90327943}" type="pres">
      <dgm:prSet presAssocID="{F03BC644-0CF3-4F89-94C3-ABCD7DC6D1FF}" presName="centerShape" presStyleLbl="node0" presStyleIdx="0" presStyleCnt="1" custScaleY="77980" custLinFactNeighborX="-518" custLinFactNeighborY="-1967"/>
      <dgm:spPr/>
      <dgm:t>
        <a:bodyPr/>
        <a:lstStyle/>
        <a:p>
          <a:endParaRPr lang="ru-RU"/>
        </a:p>
      </dgm:t>
    </dgm:pt>
    <dgm:pt modelId="{4D18CED3-1142-40EA-9116-88C40631624C}" type="pres">
      <dgm:prSet presAssocID="{1308977C-B5C0-4EE3-B22B-1ACA6465B710}" presName="parTrans" presStyleLbl="bgSibTrans2D1" presStyleIdx="0" presStyleCnt="3" custLinFactNeighborX="858" custLinFactNeighborY="4268"/>
      <dgm:spPr/>
      <dgm:t>
        <a:bodyPr/>
        <a:lstStyle/>
        <a:p>
          <a:endParaRPr lang="ru-RU"/>
        </a:p>
      </dgm:t>
    </dgm:pt>
    <dgm:pt modelId="{260436B6-97A1-4106-A465-1698EFC5DB02}" type="pres">
      <dgm:prSet presAssocID="{C7E7BE82-51F9-4614-8578-DC9ADEC0F04B}" presName="node" presStyleLbl="node1" presStyleIdx="0" presStyleCnt="3" custScaleX="108797" custScaleY="251843" custRadScaleRad="108296" custRadScaleInc="-28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AE49E3-7EAF-4671-ACEC-5EF4114D59E5}" type="pres">
      <dgm:prSet presAssocID="{04314C92-F169-4EFF-835C-AA5E582131CA}" presName="parTrans" presStyleLbl="bgSibTrans2D1" presStyleIdx="1" presStyleCnt="3" custAng="21497965" custScaleX="96563" custLinFactNeighborX="3373" custLinFactNeighborY="27879"/>
      <dgm:spPr/>
      <dgm:t>
        <a:bodyPr/>
        <a:lstStyle/>
        <a:p>
          <a:endParaRPr lang="ru-RU"/>
        </a:p>
      </dgm:t>
    </dgm:pt>
    <dgm:pt modelId="{4C1BB923-E7F2-4FAE-BCE2-9CBC75F98424}" type="pres">
      <dgm:prSet presAssocID="{3FF0F976-E430-4D1F-99AF-07177B944F7C}" presName="node" presStyleLbl="node1" presStyleIdx="1" presStyleCnt="3" custScaleY="158270" custRadScaleRad="122127" custRadScaleInc="744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3C8D6A-0A5F-4907-83DC-AB25FCA93C97}" type="pres">
      <dgm:prSet presAssocID="{0BABBF11-1227-411A-863C-874B6BAEA5AC}" presName="parTrans" presStyleLbl="bgSibTrans2D1" presStyleIdx="2" presStyleCnt="3" custLinFactNeighborX="188" custLinFactNeighborY="15399"/>
      <dgm:spPr/>
      <dgm:t>
        <a:bodyPr/>
        <a:lstStyle/>
        <a:p>
          <a:endParaRPr lang="ru-RU"/>
        </a:p>
      </dgm:t>
    </dgm:pt>
    <dgm:pt modelId="{D71078B0-61B0-4A49-ACC5-75E45D65A14C}" type="pres">
      <dgm:prSet presAssocID="{24541B9B-D371-49BA-A5B2-F771C5B494A7}" presName="node" presStyleLbl="node1" presStyleIdx="2" presStyleCnt="3" custScaleX="110952" custScaleY="168276" custRadScaleRad="99706" custRadScaleInc="-928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38C9EA-7669-4B46-A2AD-3A7495908283}" srcId="{F03BC644-0CF3-4F89-94C3-ABCD7DC6D1FF}" destId="{C7E7BE82-51F9-4614-8578-DC9ADEC0F04B}" srcOrd="0" destOrd="0" parTransId="{1308977C-B5C0-4EE3-B22B-1ACA6465B710}" sibTransId="{397391D5-EC80-4467-9071-0D3D5547E1FC}"/>
    <dgm:cxn modelId="{F6077C38-3CED-409E-9517-F66B94D1BAB0}" type="presOf" srcId="{24541B9B-D371-49BA-A5B2-F771C5B494A7}" destId="{D71078B0-61B0-4A49-ACC5-75E45D65A14C}" srcOrd="0" destOrd="0" presId="urn:microsoft.com/office/officeart/2005/8/layout/radial4"/>
    <dgm:cxn modelId="{A3E67AB5-11A7-47DB-8E6A-10B1BC2D1536}" srcId="{F03BC644-0CF3-4F89-94C3-ABCD7DC6D1FF}" destId="{3FF0F976-E430-4D1F-99AF-07177B944F7C}" srcOrd="1" destOrd="0" parTransId="{04314C92-F169-4EFF-835C-AA5E582131CA}" sibTransId="{D449E078-7D5D-49D6-A890-8FA05575F534}"/>
    <dgm:cxn modelId="{93913D89-7E9A-47C7-8D7A-3ABE32CBB138}" srcId="{F03BC644-0CF3-4F89-94C3-ABCD7DC6D1FF}" destId="{24541B9B-D371-49BA-A5B2-F771C5B494A7}" srcOrd="2" destOrd="0" parTransId="{0BABBF11-1227-411A-863C-874B6BAEA5AC}" sibTransId="{89528275-5E5B-44DF-902D-6EF7E5597E8A}"/>
    <dgm:cxn modelId="{797A80BB-6B87-4F19-8118-83F808F7F23E}" type="presOf" srcId="{FD371F85-7801-4233-95F7-2968E256DDD5}" destId="{8450C838-883F-49BB-ADCD-9FDD8CECD47D}" srcOrd="0" destOrd="0" presId="urn:microsoft.com/office/officeart/2005/8/layout/radial4"/>
    <dgm:cxn modelId="{4D57606E-A3E4-43B4-BC35-C3F835B2B5CA}" type="presOf" srcId="{04314C92-F169-4EFF-835C-AA5E582131CA}" destId="{33AE49E3-7EAF-4671-ACEC-5EF4114D59E5}" srcOrd="0" destOrd="0" presId="urn:microsoft.com/office/officeart/2005/8/layout/radial4"/>
    <dgm:cxn modelId="{E7FC60D9-CF6E-4B5E-8771-5ADB06451D2D}" type="presOf" srcId="{3FF0F976-E430-4D1F-99AF-07177B944F7C}" destId="{4C1BB923-E7F2-4FAE-BCE2-9CBC75F98424}" srcOrd="0" destOrd="0" presId="urn:microsoft.com/office/officeart/2005/8/layout/radial4"/>
    <dgm:cxn modelId="{4C16D759-6532-43DA-8A7C-C08B5E6B6789}" type="presOf" srcId="{1308977C-B5C0-4EE3-B22B-1ACA6465B710}" destId="{4D18CED3-1142-40EA-9116-88C40631624C}" srcOrd="0" destOrd="0" presId="urn:microsoft.com/office/officeart/2005/8/layout/radial4"/>
    <dgm:cxn modelId="{0DBECC80-C378-4FD5-B468-95F83D3F107C}" type="presOf" srcId="{0BABBF11-1227-411A-863C-874B6BAEA5AC}" destId="{4C3C8D6A-0A5F-4907-83DC-AB25FCA93C97}" srcOrd="0" destOrd="0" presId="urn:microsoft.com/office/officeart/2005/8/layout/radial4"/>
    <dgm:cxn modelId="{247B3B11-8F6C-4372-AB98-EDD77701336E}" type="presOf" srcId="{C7E7BE82-51F9-4614-8578-DC9ADEC0F04B}" destId="{260436B6-97A1-4106-A465-1698EFC5DB02}" srcOrd="0" destOrd="0" presId="urn:microsoft.com/office/officeart/2005/8/layout/radial4"/>
    <dgm:cxn modelId="{5ECDAC9E-4510-49E1-AAB9-2082406B4492}" srcId="{FD371F85-7801-4233-95F7-2968E256DDD5}" destId="{F03BC644-0CF3-4F89-94C3-ABCD7DC6D1FF}" srcOrd="0" destOrd="0" parTransId="{74A53E87-F23B-4076-88B5-9CC639173AC8}" sibTransId="{8F54DD95-09DE-46E4-A201-BD755BB99C94}"/>
    <dgm:cxn modelId="{AB175433-340B-4585-B819-14C2BBDE5577}" type="presOf" srcId="{F03BC644-0CF3-4F89-94C3-ABCD7DC6D1FF}" destId="{7C9377F2-6DE3-41EC-9D05-635A90327943}" srcOrd="0" destOrd="0" presId="urn:microsoft.com/office/officeart/2005/8/layout/radial4"/>
    <dgm:cxn modelId="{6D919169-BED9-4BAD-9778-67C62C2232A2}" type="presParOf" srcId="{8450C838-883F-49BB-ADCD-9FDD8CECD47D}" destId="{7C9377F2-6DE3-41EC-9D05-635A90327943}" srcOrd="0" destOrd="0" presId="urn:microsoft.com/office/officeart/2005/8/layout/radial4"/>
    <dgm:cxn modelId="{2C4C1AD5-B768-4472-A4A0-4190887262D9}" type="presParOf" srcId="{8450C838-883F-49BB-ADCD-9FDD8CECD47D}" destId="{4D18CED3-1142-40EA-9116-88C40631624C}" srcOrd="1" destOrd="0" presId="urn:microsoft.com/office/officeart/2005/8/layout/radial4"/>
    <dgm:cxn modelId="{F911FC44-5492-4AD8-BB52-2A6588D141CB}" type="presParOf" srcId="{8450C838-883F-49BB-ADCD-9FDD8CECD47D}" destId="{260436B6-97A1-4106-A465-1698EFC5DB02}" srcOrd="2" destOrd="0" presId="urn:microsoft.com/office/officeart/2005/8/layout/radial4"/>
    <dgm:cxn modelId="{16374BFF-A67F-4198-AB21-D900FDCB4559}" type="presParOf" srcId="{8450C838-883F-49BB-ADCD-9FDD8CECD47D}" destId="{33AE49E3-7EAF-4671-ACEC-5EF4114D59E5}" srcOrd="3" destOrd="0" presId="urn:microsoft.com/office/officeart/2005/8/layout/radial4"/>
    <dgm:cxn modelId="{D90BD03E-1435-4B82-948F-08840211B920}" type="presParOf" srcId="{8450C838-883F-49BB-ADCD-9FDD8CECD47D}" destId="{4C1BB923-E7F2-4FAE-BCE2-9CBC75F98424}" srcOrd="4" destOrd="0" presId="urn:microsoft.com/office/officeart/2005/8/layout/radial4"/>
    <dgm:cxn modelId="{1539FC6F-5D76-473F-B992-E0716A8739AA}" type="presParOf" srcId="{8450C838-883F-49BB-ADCD-9FDD8CECD47D}" destId="{4C3C8D6A-0A5F-4907-83DC-AB25FCA93C97}" srcOrd="5" destOrd="0" presId="urn:microsoft.com/office/officeart/2005/8/layout/radial4"/>
    <dgm:cxn modelId="{36A9D348-B330-4A05-9D00-B02874127CE8}" type="presParOf" srcId="{8450C838-883F-49BB-ADCD-9FDD8CECD47D}" destId="{D71078B0-61B0-4A49-ACC5-75E45D65A14C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0C103A0-357A-420A-AADA-C781BF756532}">
      <dsp:nvSpPr>
        <dsp:cNvPr id="0" name=""/>
        <dsp:cNvSpPr/>
      </dsp:nvSpPr>
      <dsp:spPr>
        <a:xfrm>
          <a:off x="1" y="0"/>
          <a:ext cx="2555772" cy="1079161"/>
        </a:xfrm>
        <a:prstGeom prst="chevron">
          <a:avLst/>
        </a:prstGeom>
        <a:solidFill>
          <a:schemeClr val="accent1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1"/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Численность населения на 01.01.2020 г.            48 388человек</a:t>
          </a:r>
          <a:endParaRPr lang="ru-RU" sz="1500" kern="1200" dirty="0"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sp:txBody>
      <dsp:txXfrm>
        <a:off x="1" y="0"/>
        <a:ext cx="2555772" cy="1079161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C023A05-0CA6-4B1C-9C90-98508B193786}">
      <dsp:nvSpPr>
        <dsp:cNvPr id="0" name=""/>
        <dsp:cNvSpPr/>
      </dsp:nvSpPr>
      <dsp:spPr>
        <a:xfrm>
          <a:off x="0" y="0"/>
          <a:ext cx="6633209" cy="1219657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>
              <a:solidFill>
                <a:schemeClr val="tx2">
                  <a:lumMod val="10000"/>
                </a:schemeClr>
              </a:solidFill>
              <a:latin typeface="Book Antiqua" pitchFamily="18" charset="0"/>
            </a:rPr>
            <a:t>Дотации</a:t>
          </a:r>
          <a:r>
            <a:rPr lang="ru-RU" sz="2000" kern="1200" dirty="0" smtClean="0">
              <a:solidFill>
                <a:schemeClr val="tx2">
                  <a:lumMod val="10000"/>
                </a:schemeClr>
              </a:solidFill>
              <a:latin typeface="Book Antiqua" pitchFamily="18" charset="0"/>
            </a:rPr>
            <a:t> – денежная помощь со стороны бюджета другого уровня, предоставляемая на безвозмездной и безвозвратной основе</a:t>
          </a:r>
          <a:endParaRPr lang="ru-RU" sz="2000" kern="1200" dirty="0">
            <a:solidFill>
              <a:schemeClr val="tx2">
                <a:lumMod val="10000"/>
              </a:schemeClr>
            </a:solidFill>
            <a:latin typeface="Book Antiqua" pitchFamily="18" charset="0"/>
          </a:endParaRPr>
        </a:p>
      </dsp:txBody>
      <dsp:txXfrm>
        <a:off x="0" y="0"/>
        <a:ext cx="5285488" cy="1219657"/>
      </dsp:txXfrm>
    </dsp:sp>
    <dsp:sp modelId="{347415BA-DC97-43E2-AE7E-CB1E89BDB6C4}">
      <dsp:nvSpPr>
        <dsp:cNvPr id="0" name=""/>
        <dsp:cNvSpPr/>
      </dsp:nvSpPr>
      <dsp:spPr>
        <a:xfrm>
          <a:off x="555531" y="1441413"/>
          <a:ext cx="6633209" cy="1219657"/>
        </a:xfrm>
        <a:prstGeom prst="roundRect">
          <a:avLst>
            <a:gd name="adj" fmla="val 10000"/>
          </a:avLst>
        </a:prstGeom>
        <a:solidFill>
          <a:srgbClr val="6699FF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>
            <a:latin typeface="Book Antiqua" pitchFamily="18" charset="0"/>
          </a:endParaRP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u="sng" kern="1200" dirty="0" smtClean="0">
              <a:solidFill>
                <a:schemeClr val="tx2">
                  <a:lumMod val="10000"/>
                </a:schemeClr>
              </a:solidFill>
              <a:latin typeface="Book Antiqua" pitchFamily="18" charset="0"/>
            </a:rPr>
            <a:t>Субсидии</a:t>
          </a:r>
          <a:r>
            <a:rPr lang="ru-RU" sz="2000" kern="1200" dirty="0" smtClean="0">
              <a:solidFill>
                <a:schemeClr val="tx2">
                  <a:lumMod val="10000"/>
                </a:schemeClr>
              </a:solidFill>
              <a:latin typeface="Book Antiqua" pitchFamily="18" charset="0"/>
            </a:rPr>
            <a:t>  - межбюджетные трансферты, предоставляемые бюджету другого уровня на условиях долевого финансирования расходов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 </a:t>
          </a:r>
          <a:endParaRPr lang="ru-RU" sz="1800" kern="1200" dirty="0"/>
        </a:p>
      </dsp:txBody>
      <dsp:txXfrm>
        <a:off x="555531" y="1441413"/>
        <a:ext cx="5284901" cy="1219657"/>
      </dsp:txXfrm>
    </dsp:sp>
    <dsp:sp modelId="{EFCD9B4C-DA78-46C7-9E8E-1E5C23521922}">
      <dsp:nvSpPr>
        <dsp:cNvPr id="0" name=""/>
        <dsp:cNvSpPr/>
      </dsp:nvSpPr>
      <dsp:spPr>
        <a:xfrm>
          <a:off x="1102771" y="2882826"/>
          <a:ext cx="6633209" cy="1219657"/>
        </a:xfrm>
        <a:prstGeom prst="roundRect">
          <a:avLst>
            <a:gd name="adj" fmla="val 10000"/>
          </a:avLst>
        </a:prstGeom>
        <a:solidFill>
          <a:srgbClr val="CC99FF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>
              <a:solidFill>
                <a:schemeClr val="tx2">
                  <a:lumMod val="10000"/>
                </a:schemeClr>
              </a:solidFill>
              <a:latin typeface="Book Antiqua" pitchFamily="18" charset="0"/>
            </a:rPr>
            <a:t>Субвенции</a:t>
          </a:r>
          <a:r>
            <a:rPr lang="ru-RU" sz="2000" kern="1200" dirty="0" smtClean="0">
              <a:solidFill>
                <a:schemeClr val="tx2">
                  <a:lumMod val="10000"/>
                </a:schemeClr>
              </a:solidFill>
              <a:latin typeface="Book Antiqua" pitchFamily="18" charset="0"/>
            </a:rPr>
            <a:t> – межбюджетные трансферты, предоставляемые местным бюджетам на исполнение переданных государственных полномочий </a:t>
          </a:r>
          <a:endParaRPr lang="ru-RU" sz="2000" kern="1200" dirty="0">
            <a:solidFill>
              <a:schemeClr val="tx2">
                <a:lumMod val="10000"/>
              </a:schemeClr>
            </a:solidFill>
            <a:latin typeface="Book Antiqua" pitchFamily="18" charset="0"/>
          </a:endParaRPr>
        </a:p>
      </dsp:txBody>
      <dsp:txXfrm>
        <a:off x="1102771" y="2882826"/>
        <a:ext cx="5293192" cy="1219657"/>
      </dsp:txXfrm>
    </dsp:sp>
    <dsp:sp modelId="{98AFC14A-0294-454A-9D8E-0DEDF513300C}">
      <dsp:nvSpPr>
        <dsp:cNvPr id="0" name=""/>
        <dsp:cNvSpPr/>
      </dsp:nvSpPr>
      <dsp:spPr>
        <a:xfrm>
          <a:off x="1656445" y="4320477"/>
          <a:ext cx="6633209" cy="671945"/>
        </a:xfrm>
        <a:prstGeom prst="roundRect">
          <a:avLst>
            <a:gd name="adj" fmla="val 10000"/>
          </a:avLst>
        </a:prstGeom>
        <a:solidFill>
          <a:srgbClr val="FF99CC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>
              <a:solidFill>
                <a:schemeClr val="tx2">
                  <a:lumMod val="10000"/>
                </a:schemeClr>
              </a:solidFill>
              <a:latin typeface="Book Antiqua" pitchFamily="18" charset="0"/>
            </a:rPr>
            <a:t>Иные межбюджетные трансферты</a:t>
          </a:r>
          <a:endParaRPr lang="ru-RU" sz="2000" b="1" u="sng" kern="1200" dirty="0">
            <a:solidFill>
              <a:schemeClr val="tx2">
                <a:lumMod val="10000"/>
              </a:schemeClr>
            </a:solidFill>
            <a:latin typeface="Book Antiqua" pitchFamily="18" charset="0"/>
          </a:endParaRPr>
        </a:p>
      </dsp:txBody>
      <dsp:txXfrm>
        <a:off x="1656445" y="4320477"/>
        <a:ext cx="5284901" cy="671945"/>
      </dsp:txXfrm>
    </dsp:sp>
    <dsp:sp modelId="{C21735EF-571B-421D-B69C-575E32C59B3D}">
      <dsp:nvSpPr>
        <dsp:cNvPr id="0" name=""/>
        <dsp:cNvSpPr/>
      </dsp:nvSpPr>
      <dsp:spPr>
        <a:xfrm>
          <a:off x="5840432" y="934146"/>
          <a:ext cx="792777" cy="792777"/>
        </a:xfrm>
        <a:prstGeom prst="downArrow">
          <a:avLst>
            <a:gd name="adj1" fmla="val 55000"/>
            <a:gd name="adj2" fmla="val 45000"/>
          </a:avLst>
        </a:prstGeom>
        <a:solidFill>
          <a:srgbClr val="0099CC">
            <a:alpha val="89804"/>
          </a:srgbClr>
        </a:solidFill>
        <a:ln w="9525" cap="flat" cmpd="sng" algn="ctr">
          <a:solidFill>
            <a:srgbClr val="3399FF">
              <a:alpha val="89804"/>
            </a:srgb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5840432" y="934146"/>
        <a:ext cx="792777" cy="792777"/>
      </dsp:txXfrm>
    </dsp:sp>
    <dsp:sp modelId="{A19D2155-7612-468E-A3DC-8E1D47EBEE5B}">
      <dsp:nvSpPr>
        <dsp:cNvPr id="0" name=""/>
        <dsp:cNvSpPr/>
      </dsp:nvSpPr>
      <dsp:spPr>
        <a:xfrm>
          <a:off x="6395963" y="2375559"/>
          <a:ext cx="792777" cy="792777"/>
        </a:xfrm>
        <a:prstGeom prst="downArrow">
          <a:avLst>
            <a:gd name="adj1" fmla="val 55000"/>
            <a:gd name="adj2" fmla="val 45000"/>
          </a:avLst>
        </a:prstGeom>
        <a:solidFill>
          <a:srgbClr val="0099CC">
            <a:alpha val="90000"/>
          </a:srgbClr>
        </a:solidFill>
        <a:ln w="9525" cap="flat" cmpd="sng" algn="ctr">
          <a:solidFill>
            <a:srgbClr val="6666FF">
              <a:alpha val="89804"/>
            </a:srgb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395963" y="2375559"/>
        <a:ext cx="792777" cy="792777"/>
      </dsp:txXfrm>
    </dsp:sp>
    <dsp:sp modelId="{2C7A71E0-8E04-4158-8B58-BB3714727D7B}">
      <dsp:nvSpPr>
        <dsp:cNvPr id="0" name=""/>
        <dsp:cNvSpPr/>
      </dsp:nvSpPr>
      <dsp:spPr>
        <a:xfrm>
          <a:off x="6943203" y="3816973"/>
          <a:ext cx="792777" cy="792777"/>
        </a:xfrm>
        <a:prstGeom prst="downArrow">
          <a:avLst>
            <a:gd name="adj1" fmla="val 55000"/>
            <a:gd name="adj2" fmla="val 45000"/>
          </a:avLst>
        </a:prstGeom>
        <a:solidFill>
          <a:srgbClr val="0099CC">
            <a:alpha val="90000"/>
          </a:srgbClr>
        </a:solidFill>
        <a:ln w="9525" cap="flat" cmpd="sng" algn="ctr">
          <a:solidFill>
            <a:srgbClr val="FF66FF">
              <a:alpha val="89804"/>
            </a:srgb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943203" y="3816973"/>
        <a:ext cx="792777" cy="79277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ACE0FBD-4505-41E9-885F-58F4FC0C072A}">
      <dsp:nvSpPr>
        <dsp:cNvPr id="0" name=""/>
        <dsp:cNvSpPr/>
      </dsp:nvSpPr>
      <dsp:spPr>
        <a:xfrm>
          <a:off x="0" y="286741"/>
          <a:ext cx="2520280" cy="854092"/>
        </a:xfrm>
        <a:prstGeom prst="chevron">
          <a:avLst/>
        </a:prstGeom>
        <a:solidFill>
          <a:schemeClr val="accent1"/>
        </a:solidFill>
        <a:ln>
          <a:solidFill>
            <a:srgbClr val="00B0F0"/>
          </a:solidFill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1"/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Территория  -  10 056 км2</a:t>
          </a:r>
          <a:endParaRPr lang="ru-RU" sz="1800" kern="1200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sp:txBody>
      <dsp:txXfrm>
        <a:off x="0" y="286741"/>
        <a:ext cx="2520280" cy="85409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35CE742-C92E-471D-AE33-FC87EDA40D4A}">
      <dsp:nvSpPr>
        <dsp:cNvPr id="0" name=""/>
        <dsp:cNvSpPr/>
      </dsp:nvSpPr>
      <dsp:spPr>
        <a:xfrm>
          <a:off x="360034" y="0"/>
          <a:ext cx="1991049" cy="796419"/>
        </a:xfrm>
        <a:prstGeom prst="chevron">
          <a:avLst/>
        </a:prstGeom>
        <a:solidFill>
          <a:schemeClr val="accent1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1"/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Городских поселений</a:t>
          </a:r>
          <a:r>
            <a:rPr lang="ru-RU" sz="1800" kern="1200" dirty="0" smtClean="0">
              <a:solidFill>
                <a:srgbClr val="000099"/>
              </a:solidFill>
              <a:latin typeface="Book Antiqua" pitchFamily="18" charset="0"/>
            </a:rPr>
            <a:t> – 2</a:t>
          </a:r>
          <a:endParaRPr lang="ru-RU" sz="1800" kern="1200" dirty="0">
            <a:solidFill>
              <a:srgbClr val="000099"/>
            </a:solidFill>
            <a:latin typeface="Book Antiqua" pitchFamily="18" charset="0"/>
          </a:endParaRPr>
        </a:p>
      </dsp:txBody>
      <dsp:txXfrm>
        <a:off x="360034" y="0"/>
        <a:ext cx="1991049" cy="796419"/>
      </dsp:txXfrm>
    </dsp:sp>
    <dsp:sp modelId="{584093BA-FBF9-44C9-B06B-4924A014C6F1}">
      <dsp:nvSpPr>
        <dsp:cNvPr id="0" name=""/>
        <dsp:cNvSpPr/>
      </dsp:nvSpPr>
      <dsp:spPr>
        <a:xfrm>
          <a:off x="360034" y="907965"/>
          <a:ext cx="1991049" cy="796419"/>
        </a:xfrm>
        <a:prstGeom prst="chevron">
          <a:avLst/>
        </a:prstGeom>
        <a:solidFill>
          <a:schemeClr val="accent1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1"/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Сельских поселений - 19</a:t>
          </a:r>
          <a:endParaRPr lang="ru-RU" sz="1800" kern="1200" dirty="0"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sp:txBody>
      <dsp:txXfrm>
        <a:off x="360034" y="907965"/>
        <a:ext cx="1991049" cy="79641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6EFF1F9-070C-4F75-AEF2-175080E03D73}">
      <dsp:nvSpPr>
        <dsp:cNvPr id="0" name=""/>
        <dsp:cNvSpPr/>
      </dsp:nvSpPr>
      <dsp:spPr>
        <a:xfrm>
          <a:off x="0" y="0"/>
          <a:ext cx="2664291" cy="796166"/>
        </a:xfrm>
        <a:prstGeom prst="chevron">
          <a:avLst/>
        </a:prstGeom>
        <a:solidFill>
          <a:schemeClr val="accent1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1"/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Городское население – 57,5%</a:t>
          </a:r>
          <a:endParaRPr lang="ru-RU" sz="1800" kern="1200" dirty="0"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sp:txBody>
      <dsp:txXfrm>
        <a:off x="0" y="0"/>
        <a:ext cx="2664291" cy="796166"/>
      </dsp:txXfrm>
    </dsp:sp>
    <dsp:sp modelId="{F90D0886-8325-40D6-9726-F788C42AAA44}">
      <dsp:nvSpPr>
        <dsp:cNvPr id="0" name=""/>
        <dsp:cNvSpPr/>
      </dsp:nvSpPr>
      <dsp:spPr>
        <a:xfrm>
          <a:off x="4" y="864095"/>
          <a:ext cx="2664291" cy="796166"/>
        </a:xfrm>
        <a:prstGeom prst="chevron">
          <a:avLst/>
        </a:prstGeom>
        <a:solidFill>
          <a:schemeClr val="accent1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1"/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Сельское население – 42,5%</a:t>
          </a:r>
          <a:r>
            <a:rPr lang="ru-RU" sz="1800" kern="1200" dirty="0" smtClean="0">
              <a:solidFill>
                <a:srgbClr val="000099"/>
              </a:solidFill>
              <a:latin typeface="Book Antiqua" pitchFamily="18" charset="0"/>
            </a:rPr>
            <a:t> </a:t>
          </a:r>
          <a:r>
            <a:rPr lang="ru-RU" sz="1800" kern="1200" dirty="0" smtClean="0">
              <a:latin typeface="Book Antiqua" pitchFamily="18" charset="0"/>
            </a:rPr>
            <a:t>   </a:t>
          </a:r>
          <a:endParaRPr lang="ru-RU" sz="1800" kern="1200" dirty="0">
            <a:latin typeface="Book Antiqua" pitchFamily="18" charset="0"/>
          </a:endParaRPr>
        </a:p>
      </dsp:txBody>
      <dsp:txXfrm>
        <a:off x="4" y="864095"/>
        <a:ext cx="2664291" cy="796166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F15BBE4-9BF7-427B-95BC-091EAFC8FEE0}">
      <dsp:nvSpPr>
        <dsp:cNvPr id="0" name=""/>
        <dsp:cNvSpPr/>
      </dsp:nvSpPr>
      <dsp:spPr>
        <a:xfrm>
          <a:off x="3517914" y="22055"/>
          <a:ext cx="4687518" cy="549474"/>
        </a:xfrm>
        <a:prstGeom prst="rightArrow">
          <a:avLst>
            <a:gd name="adj1" fmla="val 75000"/>
            <a:gd name="adj2" fmla="val 50000"/>
          </a:avLst>
        </a:prstGeom>
        <a:solidFill>
          <a:srgbClr val="C8A1CB">
            <a:alpha val="89804"/>
          </a:srgbClr>
        </a:solidFill>
        <a:ln w="25400" cap="flat" cmpd="sng" algn="ctr">
          <a:solidFill>
            <a:srgbClr val="0066FF">
              <a:alpha val="89804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000099"/>
              </a:solidFill>
              <a:latin typeface="Book Antiqua" pitchFamily="18" charset="0"/>
            </a:rPr>
            <a:t>2874,1     3607,3      3618,0     3751,9     3889,7</a:t>
          </a:r>
          <a:endParaRPr lang="ru-RU" sz="1600" kern="1200" dirty="0">
            <a:solidFill>
              <a:srgbClr val="000099"/>
            </a:solidFill>
            <a:latin typeface="Book Antiqua" pitchFamily="18" charset="0"/>
          </a:endParaRPr>
        </a:p>
      </dsp:txBody>
      <dsp:txXfrm>
        <a:off x="3517914" y="22055"/>
        <a:ext cx="4687518" cy="549474"/>
      </dsp:txXfrm>
    </dsp:sp>
    <dsp:sp modelId="{03FBB181-99F4-4C38-ADB6-9BE4DC139BC6}">
      <dsp:nvSpPr>
        <dsp:cNvPr id="0" name=""/>
        <dsp:cNvSpPr/>
      </dsp:nvSpPr>
      <dsp:spPr>
        <a:xfrm>
          <a:off x="3333" y="648074"/>
          <a:ext cx="3514436" cy="592866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Объем  продукции сельского хозяйства , млн.руб.</a:t>
          </a:r>
        </a:p>
      </dsp:txBody>
      <dsp:txXfrm>
        <a:off x="3333" y="648074"/>
        <a:ext cx="3514436" cy="592866"/>
      </dsp:txXfrm>
    </dsp:sp>
    <dsp:sp modelId="{908B6AFF-A230-4BA6-9AB8-AF7992F9C594}">
      <dsp:nvSpPr>
        <dsp:cNvPr id="0" name=""/>
        <dsp:cNvSpPr/>
      </dsp:nvSpPr>
      <dsp:spPr>
        <a:xfrm>
          <a:off x="3447101" y="648074"/>
          <a:ext cx="4761810" cy="549474"/>
        </a:xfrm>
        <a:prstGeom prst="rightArrow">
          <a:avLst>
            <a:gd name="adj1" fmla="val 75000"/>
            <a:gd name="adj2" fmla="val 50000"/>
          </a:avLst>
        </a:prstGeom>
        <a:solidFill>
          <a:srgbClr val="C8A1CB">
            <a:alpha val="90000"/>
          </a:srgbClr>
        </a:solidFill>
        <a:ln w="25400" cap="flat" cmpd="sng" algn="ctr">
          <a:solidFill>
            <a:srgbClr val="0066FF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000099"/>
              </a:solidFill>
              <a:latin typeface="Book Antiqua" pitchFamily="18" charset="0"/>
            </a:rPr>
            <a:t>2159,9      2300,0      2380,0     2490,0      2705,0</a:t>
          </a:r>
        </a:p>
      </dsp:txBody>
      <dsp:txXfrm>
        <a:off x="3447101" y="648074"/>
        <a:ext cx="4761810" cy="549474"/>
      </dsp:txXfrm>
    </dsp:sp>
    <dsp:sp modelId="{C10417B2-9554-4AFB-931E-555801F9657D}">
      <dsp:nvSpPr>
        <dsp:cNvPr id="0" name=""/>
        <dsp:cNvSpPr/>
      </dsp:nvSpPr>
      <dsp:spPr>
        <a:xfrm>
          <a:off x="0" y="42201"/>
          <a:ext cx="3438852" cy="549474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Объем  производства промышленной  продукции, млн. руб.</a:t>
          </a:r>
          <a:endParaRPr lang="ru-RU" sz="1400" b="1" kern="1200" dirty="0"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sp:txBody>
      <dsp:txXfrm>
        <a:off x="0" y="42201"/>
        <a:ext cx="3438852" cy="549474"/>
      </dsp:txXfrm>
    </dsp:sp>
    <dsp:sp modelId="{6F6D69CD-3D9C-4132-8B43-5A2E10B3355D}">
      <dsp:nvSpPr>
        <dsp:cNvPr id="0" name=""/>
        <dsp:cNvSpPr/>
      </dsp:nvSpPr>
      <dsp:spPr>
        <a:xfrm>
          <a:off x="3427581" y="1224137"/>
          <a:ext cx="4781330" cy="549474"/>
        </a:xfrm>
        <a:prstGeom prst="rightArrow">
          <a:avLst>
            <a:gd name="adj1" fmla="val 75000"/>
            <a:gd name="adj2" fmla="val 50000"/>
          </a:avLst>
        </a:prstGeom>
        <a:solidFill>
          <a:srgbClr val="C8A1CB">
            <a:alpha val="90000"/>
          </a:srgbClr>
        </a:solidFill>
        <a:ln w="25400" cap="flat" cmpd="sng" algn="ctr">
          <a:solidFill>
            <a:srgbClr val="0066FF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 6976,0     6766,7     6665,2     6731,9      6866,5</a:t>
          </a:r>
        </a:p>
      </dsp:txBody>
      <dsp:txXfrm>
        <a:off x="3427581" y="1224137"/>
        <a:ext cx="4781330" cy="549474"/>
      </dsp:txXfrm>
    </dsp:sp>
    <dsp:sp modelId="{426AD58C-4758-4A76-A632-D85D8C2C0481}">
      <dsp:nvSpPr>
        <dsp:cNvPr id="0" name=""/>
        <dsp:cNvSpPr/>
      </dsp:nvSpPr>
      <dsp:spPr>
        <a:xfrm>
          <a:off x="0" y="1296145"/>
          <a:ext cx="3427581" cy="549474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Объем розничной торговли, млн. руб.</a:t>
          </a:r>
        </a:p>
      </dsp:txBody>
      <dsp:txXfrm>
        <a:off x="0" y="1296145"/>
        <a:ext cx="3427581" cy="549474"/>
      </dsp:txXfrm>
    </dsp:sp>
    <dsp:sp modelId="{8955D0E5-ED7C-44E2-B219-ECE5D6A8FA78}">
      <dsp:nvSpPr>
        <dsp:cNvPr id="0" name=""/>
        <dsp:cNvSpPr/>
      </dsp:nvSpPr>
      <dsp:spPr>
        <a:xfrm>
          <a:off x="3401950" y="1857016"/>
          <a:ext cx="4805099" cy="549474"/>
        </a:xfrm>
        <a:prstGeom prst="rightArrow">
          <a:avLst>
            <a:gd name="adj1" fmla="val 75000"/>
            <a:gd name="adj2" fmla="val 50000"/>
          </a:avLst>
        </a:prstGeom>
        <a:solidFill>
          <a:srgbClr val="C8A1CB">
            <a:alpha val="90000"/>
          </a:srgbClr>
        </a:solidFill>
        <a:ln w="25400" cap="flat" cmpd="sng" algn="ctr">
          <a:solidFill>
            <a:srgbClr val="0066FF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000099"/>
              </a:solidFill>
              <a:latin typeface="Book Antiqua" pitchFamily="18" charset="0"/>
            </a:rPr>
            <a:t>437,8         407,2       403,1       403,9        404,7</a:t>
          </a:r>
        </a:p>
      </dsp:txBody>
      <dsp:txXfrm>
        <a:off x="3401950" y="1857016"/>
        <a:ext cx="4805099" cy="549474"/>
      </dsp:txXfrm>
    </dsp:sp>
    <dsp:sp modelId="{8BD29FCE-1BF0-4971-AA15-7EE2FD950751}">
      <dsp:nvSpPr>
        <dsp:cNvPr id="0" name=""/>
        <dsp:cNvSpPr/>
      </dsp:nvSpPr>
      <dsp:spPr>
        <a:xfrm>
          <a:off x="1862" y="1857016"/>
          <a:ext cx="3400088" cy="549474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Объем платных услуг населению, млн. руб.</a:t>
          </a:r>
          <a:endParaRPr lang="ru-RU" sz="1600" b="1" kern="1200" dirty="0"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sp:txBody>
      <dsp:txXfrm>
        <a:off x="1862" y="1857016"/>
        <a:ext cx="3400088" cy="549474"/>
      </dsp:txXfrm>
    </dsp:sp>
    <dsp:sp modelId="{A1B5F517-B891-43B5-B441-590EE1D0E32F}">
      <dsp:nvSpPr>
        <dsp:cNvPr id="0" name=""/>
        <dsp:cNvSpPr/>
      </dsp:nvSpPr>
      <dsp:spPr>
        <a:xfrm>
          <a:off x="3384363" y="2448272"/>
          <a:ext cx="4805099" cy="549474"/>
        </a:xfrm>
        <a:prstGeom prst="rightArrow">
          <a:avLst>
            <a:gd name="adj1" fmla="val 75000"/>
            <a:gd name="adj2" fmla="val 50000"/>
          </a:avLst>
        </a:prstGeom>
        <a:solidFill>
          <a:srgbClr val="C8A1CB">
            <a:alpha val="90000"/>
          </a:srgbClr>
        </a:solidFill>
        <a:ln w="25400" cap="flat" cmpd="sng" algn="ctr">
          <a:solidFill>
            <a:srgbClr val="0066FF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000099"/>
              </a:solidFill>
              <a:latin typeface="Book Antiqua" pitchFamily="18" charset="0"/>
            </a:rPr>
            <a:t> 1262,5      1546,7     1447,8     3367,9      2303,8</a:t>
          </a:r>
          <a:endParaRPr lang="ru-RU" sz="1600" kern="1200" dirty="0">
            <a:solidFill>
              <a:srgbClr val="000099"/>
            </a:solidFill>
            <a:latin typeface="Book Antiqua" pitchFamily="18" charset="0"/>
          </a:endParaRPr>
        </a:p>
      </dsp:txBody>
      <dsp:txXfrm>
        <a:off x="3384363" y="2448272"/>
        <a:ext cx="4805099" cy="549474"/>
      </dsp:txXfrm>
    </dsp:sp>
    <dsp:sp modelId="{47F22AA8-C287-4A4C-B255-28775BB11840}">
      <dsp:nvSpPr>
        <dsp:cNvPr id="0" name=""/>
        <dsp:cNvSpPr/>
      </dsp:nvSpPr>
      <dsp:spPr>
        <a:xfrm>
          <a:off x="1862" y="2461437"/>
          <a:ext cx="3400088" cy="549474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Объем инвестиций в основной капитал, млн. руб.</a:t>
          </a:r>
          <a:endParaRPr lang="ru-RU" sz="1600" b="1" kern="1200" dirty="0"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sp:txBody>
      <dsp:txXfrm>
        <a:off x="1862" y="2461437"/>
        <a:ext cx="3400088" cy="549474"/>
      </dsp:txXfrm>
    </dsp:sp>
    <dsp:sp modelId="{B4C3AF95-6777-410C-A905-9D9F34A1267A}">
      <dsp:nvSpPr>
        <dsp:cNvPr id="0" name=""/>
        <dsp:cNvSpPr/>
      </dsp:nvSpPr>
      <dsp:spPr>
        <a:xfrm>
          <a:off x="3401950" y="3065859"/>
          <a:ext cx="4805099" cy="549474"/>
        </a:xfrm>
        <a:prstGeom prst="rightArrow">
          <a:avLst>
            <a:gd name="adj1" fmla="val 75000"/>
            <a:gd name="adj2" fmla="val 50000"/>
          </a:avLst>
        </a:prstGeom>
        <a:solidFill>
          <a:srgbClr val="C8A1CB">
            <a:alpha val="90000"/>
          </a:srgbClr>
        </a:solidFill>
        <a:ln w="25400" cap="flat" cmpd="sng" algn="ctr">
          <a:solidFill>
            <a:srgbClr val="0066FF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000099"/>
              </a:solidFill>
              <a:latin typeface="Book Antiqua" pitchFamily="18" charset="0"/>
            </a:rPr>
            <a:t>  48,5        48,0            47,4        46,8          46,2</a:t>
          </a:r>
          <a:endParaRPr lang="ru-RU" sz="1600" kern="1200" dirty="0">
            <a:solidFill>
              <a:srgbClr val="000099"/>
            </a:solidFill>
            <a:latin typeface="Book Antiqua" pitchFamily="18" charset="0"/>
          </a:endParaRPr>
        </a:p>
      </dsp:txBody>
      <dsp:txXfrm>
        <a:off x="3401950" y="3065859"/>
        <a:ext cx="4805099" cy="549474"/>
      </dsp:txXfrm>
    </dsp:sp>
    <dsp:sp modelId="{0C1FC446-2410-44F5-B73F-A4BA8F78379E}">
      <dsp:nvSpPr>
        <dsp:cNvPr id="0" name=""/>
        <dsp:cNvSpPr/>
      </dsp:nvSpPr>
      <dsp:spPr>
        <a:xfrm>
          <a:off x="1862" y="3065859"/>
          <a:ext cx="3400088" cy="549474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Численность  населения (среднегодовая) , тыс.человек</a:t>
          </a:r>
          <a:endParaRPr lang="ru-RU" sz="1600" b="1" kern="1200" dirty="0"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sp:txBody>
      <dsp:txXfrm>
        <a:off x="1862" y="3065859"/>
        <a:ext cx="3400088" cy="549474"/>
      </dsp:txXfrm>
    </dsp:sp>
    <dsp:sp modelId="{CA751718-927B-4344-BBC2-48E3C48F6EFD}">
      <dsp:nvSpPr>
        <dsp:cNvPr id="0" name=""/>
        <dsp:cNvSpPr/>
      </dsp:nvSpPr>
      <dsp:spPr>
        <a:xfrm>
          <a:off x="3403812" y="3672407"/>
          <a:ext cx="4805099" cy="549474"/>
        </a:xfrm>
        <a:prstGeom prst="rightArrow">
          <a:avLst>
            <a:gd name="adj1" fmla="val 75000"/>
            <a:gd name="adj2" fmla="val 50000"/>
          </a:avLst>
        </a:prstGeom>
        <a:solidFill>
          <a:srgbClr val="C8A1CB">
            <a:alpha val="90000"/>
          </a:srgbClr>
        </a:solidFill>
        <a:ln w="25400" cap="flat" cmpd="sng" algn="ctr">
          <a:solidFill>
            <a:srgbClr val="0066FF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000099"/>
              </a:solidFill>
              <a:latin typeface="Book Antiqua" pitchFamily="18" charset="0"/>
            </a:rPr>
            <a:t>4843,0      5304,0       5762,8    5993,3       6233,0            </a:t>
          </a:r>
          <a:endParaRPr lang="ru-RU" sz="1600" kern="1200" dirty="0">
            <a:solidFill>
              <a:srgbClr val="000099"/>
            </a:solidFill>
            <a:latin typeface="Book Antiqua" pitchFamily="18" charset="0"/>
          </a:endParaRPr>
        </a:p>
      </dsp:txBody>
      <dsp:txXfrm>
        <a:off x="3403812" y="3672407"/>
        <a:ext cx="4805099" cy="549474"/>
      </dsp:txXfrm>
    </dsp:sp>
    <dsp:sp modelId="{C2B32D2A-B93D-451C-80A9-0C4B4B6629D8}">
      <dsp:nvSpPr>
        <dsp:cNvPr id="0" name=""/>
        <dsp:cNvSpPr/>
      </dsp:nvSpPr>
      <dsp:spPr>
        <a:xfrm>
          <a:off x="1862" y="3670280"/>
          <a:ext cx="3400088" cy="549474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Фонд заработной платы , млн. руб.</a:t>
          </a:r>
          <a:endParaRPr lang="ru-RU" sz="1600" b="1" kern="1200" dirty="0"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sp:txBody>
      <dsp:txXfrm>
        <a:off x="1862" y="3670280"/>
        <a:ext cx="3400088" cy="549474"/>
      </dsp:txXfrm>
    </dsp:sp>
    <dsp:sp modelId="{5A2A80F9-9627-4211-A16B-CFC2C54A2E9C}">
      <dsp:nvSpPr>
        <dsp:cNvPr id="0" name=""/>
        <dsp:cNvSpPr/>
      </dsp:nvSpPr>
      <dsp:spPr>
        <a:xfrm>
          <a:off x="3401950" y="4274702"/>
          <a:ext cx="4805099" cy="549474"/>
        </a:xfrm>
        <a:prstGeom prst="rightArrow">
          <a:avLst>
            <a:gd name="adj1" fmla="val 75000"/>
            <a:gd name="adj2" fmla="val 50000"/>
          </a:avLst>
        </a:prstGeom>
        <a:solidFill>
          <a:srgbClr val="C8A1CB">
            <a:alpha val="90000"/>
          </a:srgbClr>
        </a:solidFill>
        <a:ln w="25400" cap="flat" cmpd="sng" algn="ctr">
          <a:solidFill>
            <a:srgbClr val="0066FF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000099"/>
              </a:solidFill>
              <a:latin typeface="Book Antiqua" pitchFamily="18" charset="0"/>
            </a:rPr>
            <a:t> 41401,7   46147,5     50349,5   52090,4   53725,7</a:t>
          </a:r>
          <a:endParaRPr lang="ru-RU" sz="1600" kern="1200" dirty="0">
            <a:solidFill>
              <a:srgbClr val="000099"/>
            </a:solidFill>
            <a:latin typeface="Book Antiqua" pitchFamily="18" charset="0"/>
          </a:endParaRPr>
        </a:p>
      </dsp:txBody>
      <dsp:txXfrm>
        <a:off x="3401950" y="4274702"/>
        <a:ext cx="4805099" cy="549474"/>
      </dsp:txXfrm>
    </dsp:sp>
    <dsp:sp modelId="{842ABAB0-A391-425B-8AFA-9FD815F509ED}">
      <dsp:nvSpPr>
        <dsp:cNvPr id="0" name=""/>
        <dsp:cNvSpPr/>
      </dsp:nvSpPr>
      <dsp:spPr>
        <a:xfrm>
          <a:off x="1862" y="4274702"/>
          <a:ext cx="3400088" cy="549474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Среднемесячная заработная плата, рублей</a:t>
          </a:r>
          <a:endParaRPr lang="ru-RU" sz="1600" b="1" kern="1200" dirty="0"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sp:txBody>
      <dsp:txXfrm>
        <a:off x="1862" y="4274702"/>
        <a:ext cx="3400088" cy="549474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A12912E-19C0-45D9-B67B-E68552CF60DB}">
      <dsp:nvSpPr>
        <dsp:cNvPr id="0" name=""/>
        <dsp:cNvSpPr/>
      </dsp:nvSpPr>
      <dsp:spPr>
        <a:xfrm>
          <a:off x="100757" y="0"/>
          <a:ext cx="5314190" cy="710384"/>
        </a:xfrm>
        <a:prstGeom prst="downArrow">
          <a:avLst/>
        </a:prstGeom>
        <a:solidFill>
          <a:schemeClr val="accent1"/>
        </a:solidFill>
        <a:ln w="12700" cap="flat" cmpd="sng" algn="ctr">
          <a:solidFill>
            <a:srgbClr val="0033CC">
              <a:alpha val="89804"/>
            </a:srgb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alpha val="90000"/>
              <a:tint val="40000"/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Book Antiqua" pitchFamily="18" charset="0"/>
            </a:rPr>
            <a:t>Показатели  бюджета</a:t>
          </a:r>
          <a:endParaRPr lang="ru-RU" sz="2000" b="1" kern="1200" dirty="0">
            <a:latin typeface="Book Antiqua" pitchFamily="18" charset="0"/>
          </a:endParaRPr>
        </a:p>
      </dsp:txBody>
      <dsp:txXfrm>
        <a:off x="100757" y="0"/>
        <a:ext cx="5314190" cy="710384"/>
      </dsp:txXfrm>
    </dsp:sp>
    <dsp:sp modelId="{E78CD6AE-696D-448D-BC5F-A0089294AE7C}">
      <dsp:nvSpPr>
        <dsp:cNvPr id="0" name=""/>
        <dsp:cNvSpPr/>
      </dsp:nvSpPr>
      <dsp:spPr>
        <a:xfrm>
          <a:off x="5298779" y="5882"/>
          <a:ext cx="3542793" cy="710384"/>
        </a:xfrm>
        <a:prstGeom prst="downArrowCallou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5400000" scaled="1"/>
          <a:tileRect/>
        </a:gradFill>
        <a:ln>
          <a:solidFill>
            <a:srgbClr val="00CC99"/>
          </a:solidFill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000099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2021 г      2022 г      2023 г</a:t>
          </a:r>
          <a:endParaRPr lang="ru-RU" sz="20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000099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5298779" y="5882"/>
        <a:ext cx="3542793" cy="710384"/>
      </dsp:txXfrm>
    </dsp:sp>
    <dsp:sp modelId="{34C19EB5-35C9-479D-82BE-A65E1278CE01}">
      <dsp:nvSpPr>
        <dsp:cNvPr id="0" name=""/>
        <dsp:cNvSpPr/>
      </dsp:nvSpPr>
      <dsp:spPr>
        <a:xfrm>
          <a:off x="100757" y="715314"/>
          <a:ext cx="5314190" cy="710384"/>
        </a:xfrm>
        <a:prstGeom prst="rightArrow">
          <a:avLst>
            <a:gd name="adj1" fmla="val 75000"/>
            <a:gd name="adj2" fmla="val 50000"/>
          </a:avLst>
        </a:prstGeom>
        <a:solidFill>
          <a:srgbClr val="C8A1CB"/>
        </a:solidFill>
        <a:ln w="9525" cap="flat" cmpd="sng" algn="ctr">
          <a:solidFill>
            <a:schemeClr val="accent1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3">
              <a:shade val="80000"/>
            </a:schemeClr>
          </a:contourClr>
        </a:sp3d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rgbClr val="000099"/>
              </a:solidFill>
              <a:latin typeface="Book Antiqua" pitchFamily="18" charset="0"/>
            </a:rPr>
            <a:t>Объем доходов местного бюджета в расчете на 1 жителя</a:t>
          </a:r>
          <a:endParaRPr lang="ru-RU" sz="1800" kern="1200" dirty="0">
            <a:solidFill>
              <a:srgbClr val="000099"/>
            </a:solidFill>
            <a:latin typeface="Book Antiqua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>
            <a:latin typeface="Book Antiqua" pitchFamily="18" charset="0"/>
          </a:endParaRPr>
        </a:p>
      </dsp:txBody>
      <dsp:txXfrm>
        <a:off x="100757" y="715314"/>
        <a:ext cx="5314190" cy="710384"/>
      </dsp:txXfrm>
    </dsp:sp>
    <dsp:sp modelId="{A4BB1370-5349-482E-ADFD-A6DE7CD3B00F}">
      <dsp:nvSpPr>
        <dsp:cNvPr id="0" name=""/>
        <dsp:cNvSpPr/>
      </dsp:nvSpPr>
      <dsp:spPr>
        <a:xfrm>
          <a:off x="5303402" y="648069"/>
          <a:ext cx="3542793" cy="710384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1"/>
          <a:tileRect/>
        </a:gradFill>
        <a:ln>
          <a:solidFill>
            <a:srgbClr val="00CC99"/>
          </a:solidFill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39083,7     40847,6     43703,6      </a:t>
          </a:r>
          <a:endParaRPr lang="ru-RU" sz="2000" kern="1200" dirty="0"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sp:txBody>
      <dsp:txXfrm>
        <a:off x="5303402" y="648069"/>
        <a:ext cx="3542793" cy="710384"/>
      </dsp:txXfrm>
    </dsp:sp>
    <dsp:sp modelId="{01C3F6A1-5D30-4037-A950-593E19E30F14}">
      <dsp:nvSpPr>
        <dsp:cNvPr id="0" name=""/>
        <dsp:cNvSpPr/>
      </dsp:nvSpPr>
      <dsp:spPr>
        <a:xfrm>
          <a:off x="100757" y="1461424"/>
          <a:ext cx="5314190" cy="710384"/>
        </a:xfrm>
        <a:prstGeom prst="rightArrow">
          <a:avLst>
            <a:gd name="adj1" fmla="val 75000"/>
            <a:gd name="adj2" fmla="val 50000"/>
          </a:avLst>
        </a:prstGeom>
        <a:solidFill>
          <a:srgbClr val="C8A1CB"/>
        </a:solidFill>
        <a:ln w="9525" cap="flat" cmpd="sng" algn="ctr">
          <a:solidFill>
            <a:schemeClr val="accent1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3">
              <a:shade val="80000"/>
            </a:schemeClr>
          </a:contourClr>
        </a:sp3d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rgbClr val="000099"/>
              </a:solidFill>
              <a:latin typeface="Book Antiqua" pitchFamily="18" charset="0"/>
            </a:rPr>
            <a:t>Объем расходов местного бюджета в расчете на 1 жителя , </a:t>
          </a:r>
          <a:endParaRPr lang="ru-RU" sz="1800" kern="1200" dirty="0">
            <a:solidFill>
              <a:srgbClr val="000099"/>
            </a:solidFill>
            <a:latin typeface="Book Antiqua" pitchFamily="18" charset="0"/>
          </a:endParaRPr>
        </a:p>
      </dsp:txBody>
      <dsp:txXfrm>
        <a:off x="100757" y="1461424"/>
        <a:ext cx="5314190" cy="710384"/>
      </dsp:txXfrm>
    </dsp:sp>
    <dsp:sp modelId="{11517417-A034-4464-A03D-58D3F94DE34E}">
      <dsp:nvSpPr>
        <dsp:cNvPr id="0" name=""/>
        <dsp:cNvSpPr/>
      </dsp:nvSpPr>
      <dsp:spPr>
        <a:xfrm>
          <a:off x="5303402" y="1512167"/>
          <a:ext cx="3542793" cy="710384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1"/>
          <a:tileRect/>
        </a:gradFill>
        <a:ln>
          <a:solidFill>
            <a:srgbClr val="00CC99"/>
          </a:solidFill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39809,8     41200,3     43912,1  </a:t>
          </a:r>
          <a:endParaRPr lang="ru-RU" sz="2000" kern="1200" dirty="0"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sp:txBody>
      <dsp:txXfrm>
        <a:off x="5303402" y="1512167"/>
        <a:ext cx="3542793" cy="710384"/>
      </dsp:txXfrm>
    </dsp:sp>
    <dsp:sp modelId="{78672797-5462-4DD7-9261-CB38EE4896A1}">
      <dsp:nvSpPr>
        <dsp:cNvPr id="0" name=""/>
        <dsp:cNvSpPr/>
      </dsp:nvSpPr>
      <dsp:spPr>
        <a:xfrm>
          <a:off x="86479" y="2343835"/>
          <a:ext cx="5314190" cy="710384"/>
        </a:xfrm>
        <a:prstGeom prst="rightArrow">
          <a:avLst>
            <a:gd name="adj1" fmla="val 75000"/>
            <a:gd name="adj2" fmla="val 50000"/>
          </a:avLst>
        </a:prstGeom>
        <a:solidFill>
          <a:srgbClr val="C8A1CB"/>
        </a:solidFill>
        <a:ln w="9525" cap="flat" cmpd="sng" algn="ctr">
          <a:solidFill>
            <a:schemeClr val="accent1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3">
              <a:shade val="80000"/>
            </a:schemeClr>
          </a:contourClr>
        </a:sp3d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rgbClr val="000099"/>
              </a:solidFill>
              <a:latin typeface="Book Antiqua" pitchFamily="18" charset="0"/>
            </a:rPr>
            <a:t>Объем расходов местного бюджета на образование в расчете на 1 жителя,</a:t>
          </a:r>
          <a:endParaRPr lang="ru-RU" sz="1800" kern="1200" dirty="0">
            <a:solidFill>
              <a:srgbClr val="000099"/>
            </a:solidFill>
            <a:latin typeface="Book Antiqua" pitchFamily="18" charset="0"/>
          </a:endParaRPr>
        </a:p>
      </dsp:txBody>
      <dsp:txXfrm>
        <a:off x="86479" y="2343835"/>
        <a:ext cx="5314190" cy="710384"/>
      </dsp:txXfrm>
    </dsp:sp>
    <dsp:sp modelId="{C204A256-4527-4161-AB91-B32F01DF851F}">
      <dsp:nvSpPr>
        <dsp:cNvPr id="0" name=""/>
        <dsp:cNvSpPr/>
      </dsp:nvSpPr>
      <dsp:spPr>
        <a:xfrm>
          <a:off x="5298779" y="2300772"/>
          <a:ext cx="3542793" cy="710384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1"/>
          <a:tileRect/>
        </a:gradFill>
        <a:ln>
          <a:solidFill>
            <a:srgbClr val="00CC99"/>
          </a:solidFill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24718,2      25115,8    25200,3</a:t>
          </a:r>
          <a:endParaRPr lang="ru-RU" sz="2000" kern="1200" dirty="0"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sp:txBody>
      <dsp:txXfrm>
        <a:off x="5298779" y="2300772"/>
        <a:ext cx="3542793" cy="710384"/>
      </dsp:txXfrm>
    </dsp:sp>
    <dsp:sp modelId="{A5757A6C-49F7-4D59-99FD-178F86CF2F49}">
      <dsp:nvSpPr>
        <dsp:cNvPr id="0" name=""/>
        <dsp:cNvSpPr/>
      </dsp:nvSpPr>
      <dsp:spPr>
        <a:xfrm>
          <a:off x="86479" y="3055470"/>
          <a:ext cx="5314190" cy="710384"/>
        </a:xfrm>
        <a:prstGeom prst="rightArrow">
          <a:avLst>
            <a:gd name="adj1" fmla="val 75000"/>
            <a:gd name="adj2" fmla="val 50000"/>
          </a:avLst>
        </a:prstGeom>
        <a:solidFill>
          <a:srgbClr val="C8A1CB"/>
        </a:solidFill>
        <a:ln w="9525" cap="flat" cmpd="sng" algn="ctr">
          <a:solidFill>
            <a:schemeClr val="accent1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3">
              <a:shade val="80000"/>
            </a:schemeClr>
          </a:contourClr>
        </a:sp3d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rgbClr val="000099"/>
              </a:solidFill>
              <a:latin typeface="Book Antiqua" pitchFamily="18" charset="0"/>
            </a:rPr>
            <a:t>Объем расходов местного бюджета на культуру в расчете  на 1 жителя, </a:t>
          </a:r>
          <a:endParaRPr lang="ru-RU" sz="1800" kern="1200" dirty="0">
            <a:solidFill>
              <a:srgbClr val="000099"/>
            </a:solidFill>
            <a:latin typeface="Book Antiqua" pitchFamily="18" charset="0"/>
          </a:endParaRPr>
        </a:p>
      </dsp:txBody>
      <dsp:txXfrm>
        <a:off x="86479" y="3055470"/>
        <a:ext cx="5314190" cy="710384"/>
      </dsp:txXfrm>
    </dsp:sp>
    <dsp:sp modelId="{146CCA42-A0B8-4327-AE1E-414D1EFD28AC}">
      <dsp:nvSpPr>
        <dsp:cNvPr id="0" name=""/>
        <dsp:cNvSpPr/>
      </dsp:nvSpPr>
      <dsp:spPr>
        <a:xfrm>
          <a:off x="5303402" y="3096346"/>
          <a:ext cx="3542793" cy="710384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1"/>
          <a:tileRect/>
        </a:gradFill>
        <a:ln>
          <a:solidFill>
            <a:srgbClr val="00CC99"/>
          </a:solidFill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2888,4       2872,0       2791,7</a:t>
          </a:r>
          <a:endParaRPr lang="ru-RU" sz="2000" kern="1200" dirty="0"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sp:txBody>
      <dsp:txXfrm>
        <a:off x="5303402" y="3096346"/>
        <a:ext cx="3542793" cy="710384"/>
      </dsp:txXfrm>
    </dsp:sp>
    <dsp:sp modelId="{5F504740-7E75-4321-BDE2-2A673ECB6AEC}">
      <dsp:nvSpPr>
        <dsp:cNvPr id="0" name=""/>
        <dsp:cNvSpPr/>
      </dsp:nvSpPr>
      <dsp:spPr>
        <a:xfrm>
          <a:off x="100757" y="3856805"/>
          <a:ext cx="5314190" cy="710384"/>
        </a:xfrm>
        <a:prstGeom prst="rightArrow">
          <a:avLst>
            <a:gd name="adj1" fmla="val 75000"/>
            <a:gd name="adj2" fmla="val 50000"/>
          </a:avLst>
        </a:prstGeom>
        <a:solidFill>
          <a:srgbClr val="C8A1CB"/>
        </a:solidFill>
        <a:ln w="9525" cap="flat" cmpd="sng" algn="ctr">
          <a:solidFill>
            <a:schemeClr val="accent1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3">
              <a:shade val="80000"/>
            </a:schemeClr>
          </a:contourClr>
        </a:sp3d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rgbClr val="000099"/>
              </a:solidFill>
              <a:latin typeface="Book Antiqua" pitchFamily="18" charset="0"/>
            </a:rPr>
            <a:t>Объем расходов местного  бюджета на </a:t>
          </a:r>
          <a:r>
            <a:rPr lang="ru-RU" sz="1800" kern="1200" dirty="0" err="1" smtClean="0">
              <a:solidFill>
                <a:srgbClr val="000099"/>
              </a:solidFill>
              <a:latin typeface="Book Antiqua" pitchFamily="18" charset="0"/>
            </a:rPr>
            <a:t>со-циальную</a:t>
          </a:r>
          <a:r>
            <a:rPr lang="ru-RU" sz="1800" kern="1200" dirty="0" smtClean="0">
              <a:solidFill>
                <a:srgbClr val="000099"/>
              </a:solidFill>
              <a:latin typeface="Book Antiqua" pitchFamily="18" charset="0"/>
            </a:rPr>
            <a:t> политику в расчете на 1жителя </a:t>
          </a:r>
          <a:endParaRPr lang="ru-RU" sz="1800" kern="1200" dirty="0">
            <a:solidFill>
              <a:srgbClr val="000099"/>
            </a:solidFill>
            <a:latin typeface="Book Antiqua" pitchFamily="18" charset="0"/>
          </a:endParaRPr>
        </a:p>
      </dsp:txBody>
      <dsp:txXfrm>
        <a:off x="100757" y="3856805"/>
        <a:ext cx="5314190" cy="710384"/>
      </dsp:txXfrm>
    </dsp:sp>
    <dsp:sp modelId="{F103612B-E609-402F-8667-AEF20AC75E91}">
      <dsp:nvSpPr>
        <dsp:cNvPr id="0" name=""/>
        <dsp:cNvSpPr/>
      </dsp:nvSpPr>
      <dsp:spPr>
        <a:xfrm>
          <a:off x="5298779" y="3920044"/>
          <a:ext cx="3542793" cy="710384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1"/>
          <a:tileRect/>
        </a:gradFill>
        <a:ln>
          <a:solidFill>
            <a:srgbClr val="00CC99"/>
          </a:solidFill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1637,4        1707,9         996,9</a:t>
          </a:r>
          <a:endParaRPr lang="ru-RU" sz="2000" kern="1200" dirty="0"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sp:txBody>
      <dsp:txXfrm>
        <a:off x="5298779" y="3920044"/>
        <a:ext cx="3542793" cy="710384"/>
      </dsp:txXfrm>
    </dsp:sp>
    <dsp:sp modelId="{93E7959F-9839-421C-8963-EAEA14A0D21F}">
      <dsp:nvSpPr>
        <dsp:cNvPr id="0" name=""/>
        <dsp:cNvSpPr/>
      </dsp:nvSpPr>
      <dsp:spPr>
        <a:xfrm>
          <a:off x="144004" y="4608513"/>
          <a:ext cx="5333743" cy="999710"/>
        </a:xfrm>
        <a:prstGeom prst="rightArrow">
          <a:avLst>
            <a:gd name="adj1" fmla="val 75000"/>
            <a:gd name="adj2" fmla="val 50000"/>
          </a:avLst>
        </a:prstGeom>
        <a:solidFill>
          <a:srgbClr val="C8A1CB"/>
        </a:solidFill>
        <a:ln w="9525" cap="flat" cmpd="sng" algn="ctr">
          <a:solidFill>
            <a:schemeClr val="accent1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3">
              <a:shade val="80000"/>
            </a:schemeClr>
          </a:contourClr>
        </a:sp3d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rgbClr val="000099"/>
              </a:solidFill>
              <a:latin typeface="Book Antiqua" pitchFamily="18" charset="0"/>
            </a:rPr>
            <a:t>Объем расходов местного бюджета на физкультуру и спорт в расчете на 1 жителя</a:t>
          </a:r>
          <a:endParaRPr lang="ru-RU" sz="1800" kern="1200" dirty="0">
            <a:solidFill>
              <a:srgbClr val="000099"/>
            </a:solidFill>
            <a:latin typeface="Book Antiqua" pitchFamily="18" charset="0"/>
          </a:endParaRPr>
        </a:p>
      </dsp:txBody>
      <dsp:txXfrm>
        <a:off x="144004" y="4608513"/>
        <a:ext cx="5333743" cy="999710"/>
      </dsp:txXfrm>
    </dsp:sp>
    <dsp:sp modelId="{DDFE3F0D-A085-4C26-BC77-FFA35F8AA7DA}">
      <dsp:nvSpPr>
        <dsp:cNvPr id="0" name=""/>
        <dsp:cNvSpPr/>
      </dsp:nvSpPr>
      <dsp:spPr>
        <a:xfrm>
          <a:off x="5300426" y="4752529"/>
          <a:ext cx="3520253" cy="710384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1"/>
          <a:tileRect/>
        </a:gradFill>
        <a:ln>
          <a:solidFill>
            <a:srgbClr val="00CC99"/>
          </a:solidFill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   </a:t>
          </a:r>
          <a:r>
            <a:rPr lang="ru-RU" sz="2000" kern="1200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rPr>
            <a:t>585,5            585,5         585,5</a:t>
          </a:r>
          <a:endParaRPr lang="ru-RU" sz="2000" kern="1200" dirty="0"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endParaRPr>
        </a:p>
      </dsp:txBody>
      <dsp:txXfrm>
        <a:off x="5300426" y="4752529"/>
        <a:ext cx="3520253" cy="710384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58734D2-6690-400B-92F1-00E2BE5EDD5E}">
      <dsp:nvSpPr>
        <dsp:cNvPr id="0" name=""/>
        <dsp:cNvSpPr/>
      </dsp:nvSpPr>
      <dsp:spPr>
        <a:xfrm>
          <a:off x="2207885" y="-139605"/>
          <a:ext cx="3731734" cy="6168729"/>
        </a:xfrm>
        <a:prstGeom prst="downArrow">
          <a:avLst/>
        </a:prstGeom>
        <a:solidFill>
          <a:srgbClr val="6699FF"/>
        </a:solidFill>
        <a:ln>
          <a:solidFill>
            <a:srgbClr val="3333CC"/>
          </a:solidFill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D73C32C9-B7C5-4705-BB81-A89B055DE445}">
      <dsp:nvSpPr>
        <dsp:cNvPr id="0" name=""/>
        <dsp:cNvSpPr/>
      </dsp:nvSpPr>
      <dsp:spPr>
        <a:xfrm>
          <a:off x="0" y="384387"/>
          <a:ext cx="8229599" cy="655134"/>
        </a:xfrm>
        <a:prstGeom prst="roundRect">
          <a:avLst/>
        </a:prstGeom>
        <a:solidFill>
          <a:schemeClr val="accent1"/>
        </a:solidFill>
        <a:ln w="19050" cap="flat" cmpd="sng" algn="ctr">
          <a:solidFill>
            <a:srgbClr val="0000FF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99"/>
              </a:solidFill>
              <a:latin typeface="Book Antiqua" pitchFamily="18" charset="0"/>
            </a:rPr>
            <a:t>Бюджетное послание Президента Российской Федерации Федеральному собранию от 15.01.2020 года </a:t>
          </a:r>
          <a:endParaRPr lang="ru-RU" sz="2000" b="1" kern="1200" dirty="0">
            <a:solidFill>
              <a:srgbClr val="000099"/>
            </a:solidFill>
            <a:latin typeface="Book Antiqua" pitchFamily="18" charset="0"/>
          </a:endParaRPr>
        </a:p>
      </dsp:txBody>
      <dsp:txXfrm>
        <a:off x="0" y="384387"/>
        <a:ext cx="8229599" cy="655134"/>
      </dsp:txXfrm>
    </dsp:sp>
    <dsp:sp modelId="{C271A942-9659-40F0-B91E-421AA1A868F7}">
      <dsp:nvSpPr>
        <dsp:cNvPr id="0" name=""/>
        <dsp:cNvSpPr/>
      </dsp:nvSpPr>
      <dsp:spPr>
        <a:xfrm>
          <a:off x="0" y="2664303"/>
          <a:ext cx="8229599" cy="1137482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rgbClr val="0000FF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Book Antiqua" pitchFamily="18" charset="0"/>
            </a:rPr>
            <a:t> </a:t>
          </a:r>
          <a:r>
            <a:rPr lang="ru-RU" sz="2000" b="1" kern="1200" dirty="0" smtClean="0">
              <a:solidFill>
                <a:srgbClr val="000099"/>
              </a:solidFill>
              <a:latin typeface="Book Antiqua" pitchFamily="18" charset="0"/>
            </a:rPr>
            <a:t>Прогноз социально-экономического развития муниципального образования «Вельский муниципальный район» на 2021 год и плановый период 2022 и 2023 годов </a:t>
          </a:r>
          <a:endParaRPr lang="ru-RU" sz="2000" b="1" kern="1200" dirty="0">
            <a:solidFill>
              <a:srgbClr val="000099"/>
            </a:solidFill>
            <a:latin typeface="Book Antiqua" pitchFamily="18" charset="0"/>
          </a:endParaRPr>
        </a:p>
      </dsp:txBody>
      <dsp:txXfrm>
        <a:off x="0" y="2664303"/>
        <a:ext cx="8229599" cy="1137482"/>
      </dsp:txXfrm>
    </dsp:sp>
    <dsp:sp modelId="{C0F74AEC-6F1E-4CA5-9898-938E5B53D98C}">
      <dsp:nvSpPr>
        <dsp:cNvPr id="0" name=""/>
        <dsp:cNvSpPr/>
      </dsp:nvSpPr>
      <dsp:spPr>
        <a:xfrm>
          <a:off x="9489" y="4104816"/>
          <a:ext cx="8220110" cy="627900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rgbClr val="0000FF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99"/>
              </a:solidFill>
              <a:latin typeface="Book Antiqua" pitchFamily="18" charset="0"/>
            </a:rPr>
            <a:t>Муниципальные программы Вельского  муниципального  района</a:t>
          </a:r>
        </a:p>
      </dsp:txBody>
      <dsp:txXfrm>
        <a:off x="9489" y="4104816"/>
        <a:ext cx="8220110" cy="627900"/>
      </dsp:txXfrm>
    </dsp:sp>
    <dsp:sp modelId="{27783912-6789-4E1A-8B8C-1CAE98185405}">
      <dsp:nvSpPr>
        <dsp:cNvPr id="0" name=""/>
        <dsp:cNvSpPr/>
      </dsp:nvSpPr>
      <dsp:spPr>
        <a:xfrm>
          <a:off x="-76311" y="1234594"/>
          <a:ext cx="8229599" cy="1282217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rgbClr val="0000FF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99"/>
              </a:solidFill>
              <a:latin typeface="Book Antiqua" pitchFamily="18" charset="0"/>
            </a:rPr>
            <a:t>Основные направления бюджетной  политики МО «Вельский муниципальный район»  и основные направления налоговой политики на 2021 год и среднесрочную перспективу </a:t>
          </a:r>
          <a:endParaRPr lang="ru-RU" sz="2000" b="1" kern="1200" dirty="0">
            <a:solidFill>
              <a:srgbClr val="000099"/>
            </a:solidFill>
            <a:latin typeface="Book Antiqua" pitchFamily="18" charset="0"/>
          </a:endParaRPr>
        </a:p>
      </dsp:txBody>
      <dsp:txXfrm>
        <a:off x="-76311" y="1234594"/>
        <a:ext cx="8229599" cy="1282217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C9377F2-6DE3-41EC-9D05-635A90327943}">
      <dsp:nvSpPr>
        <dsp:cNvPr id="0" name=""/>
        <dsp:cNvSpPr/>
      </dsp:nvSpPr>
      <dsp:spPr>
        <a:xfrm>
          <a:off x="2880352" y="3653794"/>
          <a:ext cx="2424756" cy="1890825"/>
        </a:xfrm>
        <a:prstGeom prst="ellipse">
          <a:avLst/>
        </a:prstGeom>
        <a:solidFill>
          <a:schemeClr val="accent1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ДОХОДЫ БЮДЖЕТА</a:t>
          </a:r>
          <a:endParaRPr lang="ru-RU" sz="1800" b="1" kern="1200" dirty="0">
            <a:solidFill>
              <a:srgbClr val="000099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880352" y="3653794"/>
        <a:ext cx="2424756" cy="1890825"/>
      </dsp:txXfrm>
    </dsp:sp>
    <dsp:sp modelId="{4D18CED3-1142-40EA-9116-88C40631624C}">
      <dsp:nvSpPr>
        <dsp:cNvPr id="0" name=""/>
        <dsp:cNvSpPr/>
      </dsp:nvSpPr>
      <dsp:spPr>
        <a:xfrm rot="12821257">
          <a:off x="1088864" y="2994392"/>
          <a:ext cx="2178414" cy="69105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solidFill>
            <a:srgbClr val="99CCFF"/>
          </a:solidFill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0436B6-97A1-4106-A465-1698EFC5DB02}">
      <dsp:nvSpPr>
        <dsp:cNvPr id="0" name=""/>
        <dsp:cNvSpPr/>
      </dsp:nvSpPr>
      <dsp:spPr>
        <a:xfrm>
          <a:off x="0" y="385781"/>
          <a:ext cx="2506159" cy="4641001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u="sng" kern="12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Налоговые доходы- </a:t>
          </a:r>
          <a:r>
            <a:rPr lang="ru-RU" sz="1700" kern="12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доходы от уплаты налогов, установленных Налоговым кодексом  Российской Федерации (федеральные, региональные и местные налоги и сборы, специальные налоговые режимы: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- Налог на доходы физических лиц;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- Налоги  на совокупный доход;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- Государственная  пошлина;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- Другие</a:t>
          </a:r>
          <a:endParaRPr lang="ru-RU" sz="1700" kern="1200" dirty="0">
            <a:solidFill>
              <a:srgbClr val="000099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385781"/>
        <a:ext cx="2506159" cy="4641001"/>
      </dsp:txXfrm>
    </dsp:sp>
    <dsp:sp modelId="{33AE49E3-7EAF-4671-ACEC-5EF4114D59E5}">
      <dsp:nvSpPr>
        <dsp:cNvPr id="0" name=""/>
        <dsp:cNvSpPr/>
      </dsp:nvSpPr>
      <dsp:spPr>
        <a:xfrm rot="18880036">
          <a:off x="4731103" y="2610137"/>
          <a:ext cx="2768757" cy="69105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solidFill>
            <a:srgbClr val="6699FF"/>
          </a:solidFill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1BB923-E7F2-4FAE-BCE2-9CBC75F98424}">
      <dsp:nvSpPr>
        <dsp:cNvPr id="0" name=""/>
        <dsp:cNvSpPr/>
      </dsp:nvSpPr>
      <dsp:spPr>
        <a:xfrm>
          <a:off x="5904664" y="315436"/>
          <a:ext cx="2303519" cy="2916623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u="sng" kern="12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Безвозмездные поступления- </a:t>
          </a:r>
          <a:r>
            <a:rPr lang="ru-RU" sz="1700" kern="12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поступающие в бюджет денежные средства из других бюджетов бюджетной системы РФ, а так же перечисления от  физических и юридических лиц</a:t>
          </a:r>
          <a:endParaRPr lang="ru-RU" sz="1700" kern="1200" dirty="0">
            <a:solidFill>
              <a:srgbClr val="000099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904664" y="315436"/>
        <a:ext cx="2303519" cy="2916623"/>
      </dsp:txXfrm>
    </dsp:sp>
    <dsp:sp modelId="{4C3C8D6A-0A5F-4907-83DC-AB25FCA93C97}">
      <dsp:nvSpPr>
        <dsp:cNvPr id="0" name=""/>
        <dsp:cNvSpPr/>
      </dsp:nvSpPr>
      <dsp:spPr>
        <a:xfrm rot="16192652">
          <a:off x="3098269" y="2305199"/>
          <a:ext cx="1987611" cy="69105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solidFill>
            <a:srgbClr val="6699FF"/>
          </a:solidFill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71078B0-61B0-4A49-ACC5-75E45D65A14C}">
      <dsp:nvSpPr>
        <dsp:cNvPr id="0" name=""/>
        <dsp:cNvSpPr/>
      </dsp:nvSpPr>
      <dsp:spPr>
        <a:xfrm>
          <a:off x="2808314" y="0"/>
          <a:ext cx="2555800" cy="3101015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solidFill>
            <a:schemeClr val="accent1"/>
          </a:solidFill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u="sng" kern="12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Неналоговые доходы </a:t>
          </a:r>
          <a:r>
            <a:rPr lang="ru-RU" sz="1700" kern="12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– доходы от использования имущества, находящегося в муниципальной собственности, плата за негативное воздействие на окружающую среду, доходы от продажи  материальных и нематериальных активов, штрафы, санкции, возмещения</a:t>
          </a:r>
          <a:endParaRPr lang="ru-RU" sz="1700" kern="1200" dirty="0">
            <a:solidFill>
              <a:srgbClr val="000099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808314" y="0"/>
        <a:ext cx="2555800" cy="31010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0.61722</cdr:x>
      <cdr:y>0.34211</cdr:y>
    </cdr:from>
    <cdr:to>
      <cdr:x>0.78061</cdr:x>
      <cdr:y>0.42105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48272" y="936104"/>
          <a:ext cx="648072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chemeClr val="bg1"/>
              </a:solidFill>
              <a:latin typeface="Book Antiqua" pitchFamily="18" charset="0"/>
            </a:rPr>
            <a:t>1 012,6</a:t>
          </a:r>
          <a:endParaRPr lang="ru-RU" sz="1200" b="1" dirty="0">
            <a:solidFill>
              <a:schemeClr val="bg1"/>
            </a:solidFill>
            <a:latin typeface="Book Antiqua" pitchFamily="18" charset="0"/>
          </a:endParaRPr>
        </a:p>
      </cdr:txBody>
    </cdr:sp>
  </cdr:relSizeAnchor>
  <cdr:relSizeAnchor xmlns:cdr="http://schemas.openxmlformats.org/drawingml/2006/chartDrawing">
    <cdr:from>
      <cdr:x>0.70059</cdr:x>
      <cdr:y>0.07895</cdr:y>
    </cdr:from>
    <cdr:to>
      <cdr:x>1</cdr:x>
      <cdr:y>0.21053</cdr:y>
    </cdr:to>
    <cdr:sp macro="" textlink="">
      <cdr:nvSpPr>
        <cdr:cNvPr id="3" name="Скругленный прямоугольник 2"/>
        <cdr:cNvSpPr/>
      </cdr:nvSpPr>
      <cdr:spPr>
        <a:xfrm xmlns:a="http://schemas.openxmlformats.org/drawingml/2006/main">
          <a:off x="2880320" y="216024"/>
          <a:ext cx="1187637" cy="360043"/>
        </a:xfrm>
        <a:prstGeom xmlns:a="http://schemas.openxmlformats.org/drawingml/2006/main" prst="roundRect">
          <a:avLst/>
        </a:prstGeom>
        <a:solidFill xmlns:a="http://schemas.openxmlformats.org/drawingml/2006/main">
          <a:srgbClr val="FF0000"/>
        </a:solidFill>
        <a:ln xmlns:a="http://schemas.openxmlformats.org/drawingml/2006/main" w="9525" cap="flat" cmpd="sng" algn="ctr">
          <a:solidFill>
            <a:srgbClr val="3399FF"/>
          </a:solidFill>
          <a:prstDash val="solid"/>
        </a:ln>
        <a:effectLst xmlns:a="http://schemas.openxmlformats.org/drawingml/2006/main">
          <a:outerShdw blurRad="40000" dist="23000" dir="5400000" rotWithShape="0">
            <a:srgbClr val="000000">
              <a:alpha val="35000"/>
            </a:srgbClr>
          </a:outerShdw>
        </a:effectLst>
      </cdr:spPr>
      <cdr:style>
        <a:lnRef xmlns:a="http://schemas.openxmlformats.org/drawingml/2006/main" idx="1">
          <a:schemeClr val="accent5"/>
        </a:lnRef>
        <a:fillRef xmlns:a="http://schemas.openxmlformats.org/drawingml/2006/main" idx="3">
          <a:schemeClr val="accent5"/>
        </a:fillRef>
        <a:effectRef xmlns:a="http://schemas.openxmlformats.org/drawingml/2006/main" idx="2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Trebuchet MS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Trebuchet MS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Trebuchet MS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Trebuchet MS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Trebuchet MS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Trebuchet MS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Trebuchet MS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Trebuchet MS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Trebuchet MS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solidFill>
                <a:srgbClr val="DBF5F9">
                  <a:lumMod val="10000"/>
                </a:srgbClr>
              </a:solidFill>
              <a:latin typeface="Book Antiqua" pitchFamily="18" charset="0"/>
            </a:rPr>
            <a:t>тыс. руб.</a:t>
          </a:r>
          <a:endParaRPr lang="ru-RU" sz="1400" b="1" dirty="0">
            <a:solidFill>
              <a:srgbClr val="DBF5F9">
                <a:lumMod val="10000"/>
              </a:srgbClr>
            </a:solidFill>
            <a:latin typeface="Book Antiqua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0.32655</cdr:x>
      <cdr:y>0.41772</cdr:y>
    </cdr:from>
    <cdr:to>
      <cdr:x>0.43022</cdr:x>
      <cdr:y>0.57846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880320" y="237626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0.16327</cdr:x>
      <cdr:y>0.15789</cdr:y>
    </cdr:from>
    <cdr:to>
      <cdr:x>0.31838</cdr:x>
      <cdr:y>0.25759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440160" y="864096"/>
          <a:ext cx="1368144" cy="5456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ru-RU" sz="1200" dirty="0" smtClean="0">
            <a:latin typeface="Book Antiqua" pitchFamily="18" charset="0"/>
          </a:endParaRPr>
        </a:p>
        <a:p xmlns:a="http://schemas.openxmlformats.org/drawingml/2006/main">
          <a:pPr algn="ctr"/>
          <a:endParaRPr lang="ru-RU" sz="1200" b="1" u="sng" dirty="0" smtClean="0">
            <a:latin typeface="Book Antiqua" pitchFamily="18" charset="0"/>
          </a:endParaRPr>
        </a:p>
        <a:p xmlns:a="http://schemas.openxmlformats.org/drawingml/2006/main">
          <a:pPr algn="ctr"/>
          <a:endParaRPr lang="ru-RU" sz="1200" b="1" u="sng" dirty="0" smtClean="0">
            <a:latin typeface="Book Antiqua" pitchFamily="18" charset="0"/>
          </a:endParaRP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0.34288</cdr:x>
      <cdr:y>0.55263</cdr:y>
    </cdr:from>
    <cdr:to>
      <cdr:x>0.48166</cdr:x>
      <cdr:y>0.64474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024363" y="3024336"/>
          <a:ext cx="1224106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0.53064</cdr:x>
      <cdr:y>1.82728E-7</cdr:y>
    </cdr:from>
    <cdr:to>
      <cdr:x>0.66126</cdr:x>
      <cdr:y>0.10526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680495" y="1"/>
          <a:ext cx="1152130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200" dirty="0" smtClean="0">
            <a:latin typeface="Book Antiqua" pitchFamily="18" charset="0"/>
          </a:endParaRPr>
        </a:p>
        <a:p xmlns:a="http://schemas.openxmlformats.org/drawingml/2006/main">
          <a:endParaRPr lang="ru-RU" b="1" u="sng" dirty="0">
            <a:latin typeface="Book Antiqua" pitchFamily="18" charset="0"/>
          </a:endParaRPr>
        </a:p>
      </cdr:txBody>
    </cdr:sp>
  </cdr:relSizeAnchor>
  <cdr:relSizeAnchor xmlns:cdr="http://schemas.openxmlformats.org/drawingml/2006/chartDrawing">
    <cdr:from>
      <cdr:x>0.71024</cdr:x>
      <cdr:y>0.56579</cdr:y>
    </cdr:from>
    <cdr:to>
      <cdr:x>0.82454</cdr:x>
      <cdr:y>0.71053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6264652" y="3096344"/>
          <a:ext cx="1008180" cy="792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0.13622</cdr:x>
      <cdr:y>0.88608</cdr:y>
    </cdr:from>
    <cdr:to>
      <cdr:x>0.275</cdr:x>
      <cdr:y>1</cdr:y>
    </cdr:to>
    <cdr:sp macro="" textlink="">
      <cdr:nvSpPr>
        <cdr:cNvPr id="11" name="Прямоугольник с двумя скругленными противолежащими углами 10"/>
        <cdr:cNvSpPr/>
      </cdr:nvSpPr>
      <cdr:spPr>
        <a:xfrm xmlns:a="http://schemas.openxmlformats.org/drawingml/2006/main">
          <a:off x="1201018" y="5092240"/>
          <a:ext cx="1223619" cy="648160"/>
        </a:xfrm>
        <a:prstGeom xmlns:a="http://schemas.openxmlformats.org/drawingml/2006/main" prst="round2DiagRect">
          <a:avLst/>
        </a:prstGeom>
        <a:solidFill xmlns:a="http://schemas.openxmlformats.org/drawingml/2006/main">
          <a:srgbClr val="99CCFF"/>
        </a:solidFill>
        <a:ln xmlns:a="http://schemas.openxmlformats.org/drawingml/2006/main" w="12700">
          <a:solidFill>
            <a:srgbClr val="0066FF"/>
          </a:solidFill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ru-RU" b="1" dirty="0" smtClean="0">
            <a:solidFill>
              <a:schemeClr val="bg1"/>
            </a:solidFill>
            <a:latin typeface="Book Antiqua" pitchFamily="18" charset="0"/>
          </a:endParaRPr>
        </a:p>
        <a:p xmlns:a="http://schemas.openxmlformats.org/drawingml/2006/main">
          <a:pPr algn="ctr"/>
          <a:r>
            <a:rPr lang="ru-RU" b="1" dirty="0" smtClean="0">
              <a:solidFill>
                <a:schemeClr val="bg1"/>
              </a:solidFill>
              <a:latin typeface="Book Antiqua" pitchFamily="18" charset="0"/>
            </a:rPr>
            <a:t>НДФЛ</a:t>
          </a:r>
          <a:endParaRPr lang="ru-RU" b="1" dirty="0">
            <a:solidFill>
              <a:schemeClr val="bg1"/>
            </a:solidFill>
            <a:latin typeface="Book Antiqua" pitchFamily="18" charset="0"/>
          </a:endParaRPr>
        </a:p>
      </cdr:txBody>
    </cdr:sp>
  </cdr:relSizeAnchor>
  <cdr:relSizeAnchor xmlns:cdr="http://schemas.openxmlformats.org/drawingml/2006/chartDrawing">
    <cdr:from>
      <cdr:x>0.31437</cdr:x>
      <cdr:y>0.87342</cdr:y>
    </cdr:from>
    <cdr:to>
      <cdr:x>0.44257</cdr:x>
      <cdr:y>1</cdr:y>
    </cdr:to>
    <cdr:sp macro="" textlink="">
      <cdr:nvSpPr>
        <cdr:cNvPr id="12" name="Прямоугольник с двумя скругленными противолежащими углами 11"/>
        <cdr:cNvSpPr/>
      </cdr:nvSpPr>
      <cdr:spPr>
        <a:xfrm xmlns:a="http://schemas.openxmlformats.org/drawingml/2006/main">
          <a:off x="2771800" y="4969410"/>
          <a:ext cx="1130305" cy="720190"/>
        </a:xfrm>
        <a:prstGeom xmlns:a="http://schemas.openxmlformats.org/drawingml/2006/main" prst="round2DiagRect">
          <a:avLst/>
        </a:prstGeom>
        <a:solidFill xmlns:a="http://schemas.openxmlformats.org/drawingml/2006/main">
          <a:srgbClr val="99CCFF"/>
        </a:solidFill>
        <a:ln xmlns:a="http://schemas.openxmlformats.org/drawingml/2006/main" w="12700" cap="flat" cmpd="sng" algn="ctr">
          <a:solidFill>
            <a:srgbClr val="0066FF"/>
          </a:solidFill>
          <a:prstDash val="solid"/>
        </a:ln>
        <a:effectLst xmlns:a="http://schemas.openxmlformats.org/drawingml/2006/main"/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Trebuchet MS"/>
            </a:defRPr>
          </a:lvl1pPr>
          <a:lvl2pPr marL="457200" indent="0">
            <a:defRPr sz="1100">
              <a:solidFill>
                <a:sysClr val="window" lastClr="FFFFFF"/>
              </a:solidFill>
              <a:latin typeface="Trebuchet MS"/>
            </a:defRPr>
          </a:lvl2pPr>
          <a:lvl3pPr marL="914400" indent="0">
            <a:defRPr sz="1100">
              <a:solidFill>
                <a:sysClr val="window" lastClr="FFFFFF"/>
              </a:solidFill>
              <a:latin typeface="Trebuchet MS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Trebuchet MS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Trebuchet MS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Trebuchet MS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Trebuchet MS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Trebuchet MS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Trebuchet MS"/>
            </a:defRPr>
          </a:lvl9pPr>
        </a:lstStyle>
        <a:p xmlns:a="http://schemas.openxmlformats.org/drawingml/2006/main">
          <a:pPr algn="ctr"/>
          <a:endParaRPr lang="ru-RU" b="1" dirty="0" smtClean="0">
            <a:solidFill>
              <a:sysClr val="windowText" lastClr="000000"/>
            </a:solidFill>
            <a:latin typeface="Book Antiqua" pitchFamily="18" charset="0"/>
          </a:endParaRPr>
        </a:p>
        <a:p xmlns:a="http://schemas.openxmlformats.org/drawingml/2006/main">
          <a:pPr algn="ctr"/>
          <a:r>
            <a:rPr lang="ru-RU" b="1" dirty="0" smtClean="0">
              <a:solidFill>
                <a:sysClr val="windowText" lastClr="000000"/>
              </a:solidFill>
              <a:latin typeface="Book Antiqua" pitchFamily="18" charset="0"/>
            </a:rPr>
            <a:t>Налоги на совокупный доход    </a:t>
          </a:r>
          <a:endParaRPr lang="ru-RU" b="1" dirty="0">
            <a:solidFill>
              <a:sysClr val="windowText" lastClr="000000"/>
            </a:solidFill>
            <a:latin typeface="Book Antiqua" pitchFamily="18" charset="0"/>
          </a:endParaRPr>
        </a:p>
      </cdr:txBody>
    </cdr:sp>
  </cdr:relSizeAnchor>
  <cdr:relSizeAnchor xmlns:cdr="http://schemas.openxmlformats.org/drawingml/2006/chartDrawing">
    <cdr:from>
      <cdr:x>0.46954</cdr:x>
      <cdr:y>0.88608</cdr:y>
    </cdr:from>
    <cdr:to>
      <cdr:x>0.59205</cdr:x>
      <cdr:y>1</cdr:y>
    </cdr:to>
    <cdr:sp macro="" textlink="">
      <cdr:nvSpPr>
        <cdr:cNvPr id="13" name="Прямоугольник с двумя скругленными противолежащими углами 12"/>
        <cdr:cNvSpPr/>
      </cdr:nvSpPr>
      <cdr:spPr>
        <a:xfrm xmlns:a="http://schemas.openxmlformats.org/drawingml/2006/main">
          <a:off x="4139952" y="5041440"/>
          <a:ext cx="1080120" cy="648160"/>
        </a:xfrm>
        <a:prstGeom xmlns:a="http://schemas.openxmlformats.org/drawingml/2006/main" prst="round2DiagRect">
          <a:avLst/>
        </a:prstGeom>
        <a:solidFill xmlns:a="http://schemas.openxmlformats.org/drawingml/2006/main">
          <a:srgbClr val="99CCFF"/>
        </a:solidFill>
        <a:ln xmlns:a="http://schemas.openxmlformats.org/drawingml/2006/main" w="12700" cap="flat" cmpd="sng" algn="ctr">
          <a:solidFill>
            <a:srgbClr val="0066FF"/>
          </a:solidFill>
          <a:prstDash val="solid"/>
        </a:ln>
        <a:effectLst xmlns:a="http://schemas.openxmlformats.org/drawingml/2006/main"/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Trebuchet MS"/>
            </a:defRPr>
          </a:lvl1pPr>
          <a:lvl2pPr marL="457200" indent="0">
            <a:defRPr sz="1100">
              <a:solidFill>
                <a:sysClr val="window" lastClr="FFFFFF"/>
              </a:solidFill>
              <a:latin typeface="Trebuchet MS"/>
            </a:defRPr>
          </a:lvl2pPr>
          <a:lvl3pPr marL="914400" indent="0">
            <a:defRPr sz="1100">
              <a:solidFill>
                <a:sysClr val="window" lastClr="FFFFFF"/>
              </a:solidFill>
              <a:latin typeface="Trebuchet MS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Trebuchet MS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Trebuchet MS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Trebuchet MS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Trebuchet MS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Trebuchet MS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Trebuchet MS"/>
            </a:defRPr>
          </a:lvl9pPr>
        </a:lstStyle>
        <a:p xmlns:a="http://schemas.openxmlformats.org/drawingml/2006/main">
          <a:pPr algn="ctr"/>
          <a:r>
            <a:rPr lang="ru-RU" b="1" dirty="0" smtClean="0">
              <a:solidFill>
                <a:sysClr val="windowText" lastClr="000000"/>
              </a:solidFill>
              <a:latin typeface="Book Antiqua" pitchFamily="18" charset="0"/>
            </a:rPr>
            <a:t>Акцизы</a:t>
          </a:r>
        </a:p>
      </cdr:txBody>
    </cdr:sp>
  </cdr:relSizeAnchor>
  <cdr:relSizeAnchor xmlns:cdr="http://schemas.openxmlformats.org/drawingml/2006/chartDrawing">
    <cdr:from>
      <cdr:x>0.60838</cdr:x>
      <cdr:y>0.88608</cdr:y>
    </cdr:from>
    <cdr:to>
      <cdr:x>0.76349</cdr:x>
      <cdr:y>1</cdr:y>
    </cdr:to>
    <cdr:sp macro="" textlink="">
      <cdr:nvSpPr>
        <cdr:cNvPr id="14" name="Прямоугольник с двумя скругленными противолежащими углами 13"/>
        <cdr:cNvSpPr/>
      </cdr:nvSpPr>
      <cdr:spPr>
        <a:xfrm xmlns:a="http://schemas.openxmlformats.org/drawingml/2006/main">
          <a:off x="5364088" y="5041440"/>
          <a:ext cx="1367601" cy="648160"/>
        </a:xfrm>
        <a:prstGeom xmlns:a="http://schemas.openxmlformats.org/drawingml/2006/main" prst="round2DiagRect">
          <a:avLst/>
        </a:prstGeom>
        <a:solidFill xmlns:a="http://schemas.openxmlformats.org/drawingml/2006/main">
          <a:srgbClr val="99CCFF"/>
        </a:solidFill>
        <a:ln xmlns:a="http://schemas.openxmlformats.org/drawingml/2006/main" w="12700" cap="flat" cmpd="sng" algn="ctr">
          <a:solidFill>
            <a:srgbClr val="0066FF"/>
          </a:solidFill>
          <a:prstDash val="solid"/>
        </a:ln>
        <a:effectLst xmlns:a="http://schemas.openxmlformats.org/drawingml/2006/main"/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Trebuchet MS"/>
            </a:defRPr>
          </a:lvl1pPr>
          <a:lvl2pPr marL="457200" indent="0">
            <a:defRPr sz="1100">
              <a:solidFill>
                <a:sysClr val="window" lastClr="FFFFFF"/>
              </a:solidFill>
              <a:latin typeface="Trebuchet MS"/>
            </a:defRPr>
          </a:lvl2pPr>
          <a:lvl3pPr marL="914400" indent="0">
            <a:defRPr sz="1100">
              <a:solidFill>
                <a:sysClr val="window" lastClr="FFFFFF"/>
              </a:solidFill>
              <a:latin typeface="Trebuchet MS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Trebuchet MS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Trebuchet MS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Trebuchet MS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Trebuchet MS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Trebuchet MS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Trebuchet MS"/>
            </a:defRPr>
          </a:lvl9pPr>
        </a:lstStyle>
        <a:p xmlns:a="http://schemas.openxmlformats.org/drawingml/2006/main">
          <a:pPr algn="ctr"/>
          <a:r>
            <a:rPr lang="ru-RU" b="1" dirty="0" smtClean="0">
              <a:solidFill>
                <a:sysClr val="windowText" lastClr="000000"/>
              </a:solidFill>
              <a:latin typeface="Book Antiqua" pitchFamily="18" charset="0"/>
            </a:rPr>
            <a:t>Госпошлина</a:t>
          </a:r>
          <a:endParaRPr lang="ru-RU" b="1" dirty="0">
            <a:solidFill>
              <a:sysClr val="windowText" lastClr="000000"/>
            </a:solidFill>
            <a:latin typeface="Book Antiqua" pitchFamily="18" charset="0"/>
          </a:endParaRPr>
        </a:p>
      </cdr:txBody>
    </cdr:sp>
  </cdr:relSizeAnchor>
  <cdr:relSizeAnchor xmlns:cdr="http://schemas.openxmlformats.org/drawingml/2006/chartDrawing">
    <cdr:from>
      <cdr:x>0.85719</cdr:x>
      <cdr:y>0.01266</cdr:y>
    </cdr:from>
    <cdr:to>
      <cdr:x>0.99183</cdr:x>
      <cdr:y>0.07594</cdr:y>
    </cdr:to>
    <cdr:sp macro="" textlink="">
      <cdr:nvSpPr>
        <cdr:cNvPr id="17" name="Скругленный прямоугольник 16"/>
        <cdr:cNvSpPr/>
      </cdr:nvSpPr>
      <cdr:spPr>
        <a:xfrm xmlns:a="http://schemas.openxmlformats.org/drawingml/2006/main">
          <a:off x="7560840" y="72008"/>
          <a:ext cx="1187576" cy="359991"/>
        </a:xfrm>
        <a:prstGeom xmlns:a="http://schemas.openxmlformats.org/drawingml/2006/main" prst="roundRect">
          <a:avLst/>
        </a:prstGeom>
        <a:solidFill xmlns:a="http://schemas.openxmlformats.org/drawingml/2006/main">
          <a:srgbClr val="FF0000"/>
        </a:solidFill>
        <a:ln xmlns:a="http://schemas.openxmlformats.org/drawingml/2006/main" w="9525" cap="flat" cmpd="sng" algn="ctr">
          <a:solidFill>
            <a:srgbClr val="3399FF"/>
          </a:solidFill>
          <a:prstDash val="solid"/>
        </a:ln>
        <a:effectLst xmlns:a="http://schemas.openxmlformats.org/drawingml/2006/main">
          <a:outerShdw blurRad="40000" dist="23000" dir="5400000" rotWithShape="0">
            <a:srgbClr val="000000">
              <a:alpha val="35000"/>
            </a:srgbClr>
          </a:outerShdw>
        </a:effectLst>
      </cdr:spPr>
      <cdr:style>
        <a:lnRef xmlns:a="http://schemas.openxmlformats.org/drawingml/2006/main" idx="1">
          <a:schemeClr val="accent5"/>
        </a:lnRef>
        <a:fillRef xmlns:a="http://schemas.openxmlformats.org/drawingml/2006/main" idx="3">
          <a:schemeClr val="accent5"/>
        </a:fillRef>
        <a:effectRef xmlns:a="http://schemas.openxmlformats.org/drawingml/2006/main" idx="2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Trebuchet MS"/>
            </a:defRPr>
          </a:lvl1pPr>
          <a:lvl2pPr marL="457200" indent="0">
            <a:defRPr sz="1100">
              <a:solidFill>
                <a:sysClr val="window" lastClr="FFFFFF"/>
              </a:solidFill>
              <a:latin typeface="Trebuchet MS"/>
            </a:defRPr>
          </a:lvl2pPr>
          <a:lvl3pPr marL="914400" indent="0">
            <a:defRPr sz="1100">
              <a:solidFill>
                <a:sysClr val="window" lastClr="FFFFFF"/>
              </a:solidFill>
              <a:latin typeface="Trebuchet MS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Trebuchet MS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Trebuchet MS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Trebuchet MS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Trebuchet MS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Trebuchet MS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Trebuchet MS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solidFill>
                <a:srgbClr val="DBF5F9">
                  <a:lumMod val="10000"/>
                </a:srgbClr>
              </a:solidFill>
              <a:latin typeface="Book Antiqua" pitchFamily="18" charset="0"/>
            </a:rPr>
            <a:t>тыс. руб.</a:t>
          </a:r>
          <a:endParaRPr lang="ru-RU" sz="1400" b="1" dirty="0">
            <a:solidFill>
              <a:srgbClr val="DBF5F9">
                <a:lumMod val="10000"/>
              </a:srgbClr>
            </a:solidFill>
            <a:latin typeface="Book Antiqua" pitchFamily="18" charset="0"/>
          </a:endParaRPr>
        </a:p>
      </cdr:txBody>
    </cdr:sp>
  </cdr:relSizeAnchor>
  <cdr:relSizeAnchor xmlns:cdr="http://schemas.openxmlformats.org/drawingml/2006/chartDrawing">
    <cdr:from>
      <cdr:x>0.77989</cdr:x>
      <cdr:y>0.88608</cdr:y>
    </cdr:from>
    <cdr:to>
      <cdr:x>0.935</cdr:x>
      <cdr:y>1</cdr:y>
    </cdr:to>
    <cdr:sp macro="" textlink="">
      <cdr:nvSpPr>
        <cdr:cNvPr id="15" name="Прямоугольник с двумя скругленными противолежащими углами 14"/>
        <cdr:cNvSpPr/>
      </cdr:nvSpPr>
      <cdr:spPr>
        <a:xfrm xmlns:a="http://schemas.openxmlformats.org/drawingml/2006/main">
          <a:off x="6876256" y="5041440"/>
          <a:ext cx="1367601" cy="648160"/>
        </a:xfrm>
        <a:prstGeom xmlns:a="http://schemas.openxmlformats.org/drawingml/2006/main" prst="round2DiagRect">
          <a:avLst/>
        </a:prstGeom>
        <a:solidFill xmlns:a="http://schemas.openxmlformats.org/drawingml/2006/main">
          <a:srgbClr val="99CCFF"/>
        </a:solidFill>
        <a:ln xmlns:a="http://schemas.openxmlformats.org/drawingml/2006/main" w="12700" cap="flat" cmpd="sng" algn="ctr">
          <a:solidFill>
            <a:srgbClr val="0066FF"/>
          </a:solidFill>
          <a:prstDash val="solid"/>
        </a:ln>
        <a:effectLst xmlns:a="http://schemas.openxmlformats.org/drawingml/2006/main"/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onstantia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onstantia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onstantia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onstantia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onstantia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onstantia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onstantia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onstantia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onstantia"/>
            </a:defRPr>
          </a:lvl9pPr>
        </a:lstStyle>
        <a:p xmlns:a="http://schemas.openxmlformats.org/drawingml/2006/main">
          <a:pPr algn="ctr"/>
          <a:r>
            <a:rPr lang="ru-RU" b="1" dirty="0" smtClean="0">
              <a:solidFill>
                <a:sysClr val="windowText" lastClr="000000"/>
              </a:solidFill>
              <a:latin typeface="Book Antiqua" pitchFamily="18" charset="0"/>
            </a:rPr>
            <a:t>Неналоговые доходы</a:t>
          </a:r>
          <a:endParaRPr lang="ru-RU" b="1" dirty="0">
            <a:solidFill>
              <a:sysClr val="windowText" lastClr="000000"/>
            </a:solidFill>
            <a:latin typeface="Book Antiqua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0.32655</cdr:x>
      <cdr:y>0.41772</cdr:y>
    </cdr:from>
    <cdr:to>
      <cdr:x>0.43022</cdr:x>
      <cdr:y>0.57846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880320" y="237626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0.16327</cdr:x>
      <cdr:y>0.15789</cdr:y>
    </cdr:from>
    <cdr:to>
      <cdr:x>0.31838</cdr:x>
      <cdr:y>0.25759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440160" y="864096"/>
          <a:ext cx="1368144" cy="5456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ru-RU" sz="1200" dirty="0" smtClean="0">
            <a:latin typeface="Book Antiqua" pitchFamily="18" charset="0"/>
          </a:endParaRPr>
        </a:p>
        <a:p xmlns:a="http://schemas.openxmlformats.org/drawingml/2006/main">
          <a:pPr algn="ctr"/>
          <a:endParaRPr lang="ru-RU" sz="1200" b="1" u="sng" dirty="0" smtClean="0">
            <a:latin typeface="Book Antiqua" pitchFamily="18" charset="0"/>
          </a:endParaRPr>
        </a:p>
        <a:p xmlns:a="http://schemas.openxmlformats.org/drawingml/2006/main">
          <a:pPr algn="ctr"/>
          <a:endParaRPr lang="ru-RU" sz="1200" b="1" u="sng" dirty="0" smtClean="0">
            <a:latin typeface="Book Antiqua" pitchFamily="18" charset="0"/>
          </a:endParaRP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0.34288</cdr:x>
      <cdr:y>0.55263</cdr:y>
    </cdr:from>
    <cdr:to>
      <cdr:x>0.48166</cdr:x>
      <cdr:y>0.64474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024363" y="3024336"/>
          <a:ext cx="1224106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0.53064</cdr:x>
      <cdr:y>1.82728E-7</cdr:y>
    </cdr:from>
    <cdr:to>
      <cdr:x>0.66126</cdr:x>
      <cdr:y>0.10526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680495" y="1"/>
          <a:ext cx="1152130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200" dirty="0" smtClean="0">
            <a:latin typeface="Book Antiqua" pitchFamily="18" charset="0"/>
          </a:endParaRPr>
        </a:p>
        <a:p xmlns:a="http://schemas.openxmlformats.org/drawingml/2006/main">
          <a:endParaRPr lang="ru-RU" b="1" u="sng" dirty="0">
            <a:latin typeface="Book Antiqua" pitchFamily="18" charset="0"/>
          </a:endParaRPr>
        </a:p>
      </cdr:txBody>
    </cdr:sp>
  </cdr:relSizeAnchor>
  <cdr:relSizeAnchor xmlns:cdr="http://schemas.openxmlformats.org/drawingml/2006/chartDrawing">
    <cdr:from>
      <cdr:x>0.71024</cdr:x>
      <cdr:y>0.56579</cdr:y>
    </cdr:from>
    <cdr:to>
      <cdr:x>0.82454</cdr:x>
      <cdr:y>0.71053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6264652" y="3096344"/>
          <a:ext cx="1008180" cy="792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0.16327</cdr:x>
      <cdr:y>0.87342</cdr:y>
    </cdr:from>
    <cdr:to>
      <cdr:x>0.30205</cdr:x>
      <cdr:y>0.98734</cdr:y>
    </cdr:to>
    <cdr:sp macro="" textlink="">
      <cdr:nvSpPr>
        <cdr:cNvPr id="11" name="Прямоугольник с двумя скругленными противолежащими углами 10"/>
        <cdr:cNvSpPr/>
      </cdr:nvSpPr>
      <cdr:spPr>
        <a:xfrm xmlns:a="http://schemas.openxmlformats.org/drawingml/2006/main">
          <a:off x="1440160" y="4968552"/>
          <a:ext cx="1224105" cy="648059"/>
        </a:xfrm>
        <a:prstGeom xmlns:a="http://schemas.openxmlformats.org/drawingml/2006/main" prst="round2DiagRect">
          <a:avLst/>
        </a:prstGeom>
        <a:solidFill xmlns:a="http://schemas.openxmlformats.org/drawingml/2006/main">
          <a:srgbClr val="99CCFF"/>
        </a:solidFill>
        <a:ln xmlns:a="http://schemas.openxmlformats.org/drawingml/2006/main" w="12700">
          <a:solidFill>
            <a:srgbClr val="0066FF"/>
          </a:solidFill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ru-RU" b="1" dirty="0" smtClean="0">
            <a:solidFill>
              <a:schemeClr val="bg1"/>
            </a:solidFill>
            <a:latin typeface="Book Antiqua" pitchFamily="18" charset="0"/>
          </a:endParaRPr>
        </a:p>
        <a:p xmlns:a="http://schemas.openxmlformats.org/drawingml/2006/main">
          <a:pPr algn="ctr"/>
          <a:r>
            <a:rPr lang="ru-RU" b="1" dirty="0" smtClean="0">
              <a:solidFill>
                <a:schemeClr val="bg1"/>
              </a:solidFill>
              <a:latin typeface="Book Antiqua" pitchFamily="18" charset="0"/>
            </a:rPr>
            <a:t>Дотации</a:t>
          </a:r>
          <a:endParaRPr lang="ru-RU" b="1" dirty="0">
            <a:solidFill>
              <a:schemeClr val="bg1"/>
            </a:solidFill>
            <a:latin typeface="Book Antiqua" pitchFamily="18" charset="0"/>
          </a:endParaRPr>
        </a:p>
      </cdr:txBody>
    </cdr:sp>
  </cdr:relSizeAnchor>
  <cdr:relSizeAnchor xmlns:cdr="http://schemas.openxmlformats.org/drawingml/2006/chartDrawing">
    <cdr:from>
      <cdr:x>0.3592</cdr:x>
      <cdr:y>0.87342</cdr:y>
    </cdr:from>
    <cdr:to>
      <cdr:x>0.48982</cdr:x>
      <cdr:y>0.98734</cdr:y>
    </cdr:to>
    <cdr:sp macro="" textlink="">
      <cdr:nvSpPr>
        <cdr:cNvPr id="12" name="Прямоугольник с двумя скругленными противолежащими углами 11"/>
        <cdr:cNvSpPr/>
      </cdr:nvSpPr>
      <cdr:spPr>
        <a:xfrm xmlns:a="http://schemas.openxmlformats.org/drawingml/2006/main">
          <a:off x="3168352" y="4968552"/>
          <a:ext cx="1152131" cy="648059"/>
        </a:xfrm>
        <a:prstGeom xmlns:a="http://schemas.openxmlformats.org/drawingml/2006/main" prst="round2DiagRect">
          <a:avLst/>
        </a:prstGeom>
        <a:solidFill xmlns:a="http://schemas.openxmlformats.org/drawingml/2006/main">
          <a:srgbClr val="99CCFF"/>
        </a:solidFill>
        <a:ln xmlns:a="http://schemas.openxmlformats.org/drawingml/2006/main" w="12700" cap="flat" cmpd="sng" algn="ctr">
          <a:solidFill>
            <a:srgbClr val="0066FF"/>
          </a:solidFill>
          <a:prstDash val="solid"/>
        </a:ln>
        <a:effectLst xmlns:a="http://schemas.openxmlformats.org/drawingml/2006/main"/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Trebuchet MS"/>
            </a:defRPr>
          </a:lvl1pPr>
          <a:lvl2pPr marL="457200" indent="0">
            <a:defRPr sz="1100">
              <a:solidFill>
                <a:sysClr val="window" lastClr="FFFFFF"/>
              </a:solidFill>
              <a:latin typeface="Trebuchet MS"/>
            </a:defRPr>
          </a:lvl2pPr>
          <a:lvl3pPr marL="914400" indent="0">
            <a:defRPr sz="1100">
              <a:solidFill>
                <a:sysClr val="window" lastClr="FFFFFF"/>
              </a:solidFill>
              <a:latin typeface="Trebuchet MS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Trebuchet MS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Trebuchet MS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Trebuchet MS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Trebuchet MS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Trebuchet MS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Trebuchet MS"/>
            </a:defRPr>
          </a:lvl9pPr>
        </a:lstStyle>
        <a:p xmlns:a="http://schemas.openxmlformats.org/drawingml/2006/main">
          <a:pPr algn="ctr"/>
          <a:endParaRPr lang="ru-RU" b="1" dirty="0" smtClean="0">
            <a:solidFill>
              <a:sysClr val="windowText" lastClr="000000"/>
            </a:solidFill>
            <a:latin typeface="Book Antiqua" pitchFamily="18" charset="0"/>
          </a:endParaRPr>
        </a:p>
        <a:p xmlns:a="http://schemas.openxmlformats.org/drawingml/2006/main">
          <a:pPr algn="ctr"/>
          <a:r>
            <a:rPr lang="ru-RU" b="1" dirty="0" smtClean="0">
              <a:solidFill>
                <a:sysClr val="windowText" lastClr="000000"/>
              </a:solidFill>
              <a:latin typeface="Book Antiqua" pitchFamily="18" charset="0"/>
            </a:rPr>
            <a:t>Субсидии</a:t>
          </a:r>
          <a:endParaRPr lang="ru-RU" b="1" dirty="0">
            <a:solidFill>
              <a:sysClr val="windowText" lastClr="000000"/>
            </a:solidFill>
            <a:latin typeface="Book Antiqua" pitchFamily="18" charset="0"/>
          </a:endParaRPr>
        </a:p>
      </cdr:txBody>
    </cdr:sp>
  </cdr:relSizeAnchor>
  <cdr:relSizeAnchor xmlns:cdr="http://schemas.openxmlformats.org/drawingml/2006/chartDrawing">
    <cdr:from>
      <cdr:x>0.53881</cdr:x>
      <cdr:y>0.87342</cdr:y>
    </cdr:from>
    <cdr:to>
      <cdr:x>0.66943</cdr:x>
      <cdr:y>0.98734</cdr:y>
    </cdr:to>
    <cdr:sp macro="" textlink="">
      <cdr:nvSpPr>
        <cdr:cNvPr id="13" name="Прямоугольник с двумя скругленными противолежащими углами 12"/>
        <cdr:cNvSpPr/>
      </cdr:nvSpPr>
      <cdr:spPr>
        <a:xfrm xmlns:a="http://schemas.openxmlformats.org/drawingml/2006/main">
          <a:off x="4752528" y="4968552"/>
          <a:ext cx="1152130" cy="648059"/>
        </a:xfrm>
        <a:prstGeom xmlns:a="http://schemas.openxmlformats.org/drawingml/2006/main" prst="round2DiagRect">
          <a:avLst/>
        </a:prstGeom>
        <a:solidFill xmlns:a="http://schemas.openxmlformats.org/drawingml/2006/main">
          <a:srgbClr val="99CCFF"/>
        </a:solidFill>
        <a:ln xmlns:a="http://schemas.openxmlformats.org/drawingml/2006/main" w="12700" cap="flat" cmpd="sng" algn="ctr">
          <a:solidFill>
            <a:srgbClr val="0066FF"/>
          </a:solidFill>
          <a:prstDash val="solid"/>
        </a:ln>
        <a:effectLst xmlns:a="http://schemas.openxmlformats.org/drawingml/2006/main"/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Trebuchet MS"/>
            </a:defRPr>
          </a:lvl1pPr>
          <a:lvl2pPr marL="457200" indent="0">
            <a:defRPr sz="1100">
              <a:solidFill>
                <a:sysClr val="window" lastClr="FFFFFF"/>
              </a:solidFill>
              <a:latin typeface="Trebuchet MS"/>
            </a:defRPr>
          </a:lvl2pPr>
          <a:lvl3pPr marL="914400" indent="0">
            <a:defRPr sz="1100">
              <a:solidFill>
                <a:sysClr val="window" lastClr="FFFFFF"/>
              </a:solidFill>
              <a:latin typeface="Trebuchet MS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Trebuchet MS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Trebuchet MS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Trebuchet MS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Trebuchet MS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Trebuchet MS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Trebuchet MS"/>
            </a:defRPr>
          </a:lvl9pPr>
        </a:lstStyle>
        <a:p xmlns:a="http://schemas.openxmlformats.org/drawingml/2006/main">
          <a:pPr algn="ctr"/>
          <a:endParaRPr lang="ru-RU" b="1" dirty="0" smtClean="0">
            <a:solidFill>
              <a:sysClr val="windowText" lastClr="000000"/>
            </a:solidFill>
            <a:latin typeface="Book Antiqua" pitchFamily="18" charset="0"/>
          </a:endParaRPr>
        </a:p>
        <a:p xmlns:a="http://schemas.openxmlformats.org/drawingml/2006/main">
          <a:pPr algn="ctr"/>
          <a:r>
            <a:rPr lang="ru-RU" b="1" dirty="0" smtClean="0">
              <a:solidFill>
                <a:sysClr val="windowText" lastClr="000000"/>
              </a:solidFill>
              <a:latin typeface="Book Antiqua" pitchFamily="18" charset="0"/>
            </a:rPr>
            <a:t>Субвенции</a:t>
          </a:r>
          <a:endParaRPr lang="ru-RU" b="1" dirty="0">
            <a:solidFill>
              <a:sysClr val="windowText" lastClr="000000"/>
            </a:solidFill>
            <a:latin typeface="Book Antiqua" pitchFamily="18" charset="0"/>
          </a:endParaRPr>
        </a:p>
      </cdr:txBody>
    </cdr:sp>
  </cdr:relSizeAnchor>
  <cdr:relSizeAnchor xmlns:cdr="http://schemas.openxmlformats.org/drawingml/2006/chartDrawing">
    <cdr:from>
      <cdr:x>0.71841</cdr:x>
      <cdr:y>0.87342</cdr:y>
    </cdr:from>
    <cdr:to>
      <cdr:x>0.87352</cdr:x>
      <cdr:y>0.98734</cdr:y>
    </cdr:to>
    <cdr:sp macro="" textlink="">
      <cdr:nvSpPr>
        <cdr:cNvPr id="14" name="Прямоугольник с двумя скругленными противолежащими углами 13"/>
        <cdr:cNvSpPr/>
      </cdr:nvSpPr>
      <cdr:spPr>
        <a:xfrm xmlns:a="http://schemas.openxmlformats.org/drawingml/2006/main">
          <a:off x="6336704" y="4968552"/>
          <a:ext cx="1368143" cy="648059"/>
        </a:xfrm>
        <a:prstGeom xmlns:a="http://schemas.openxmlformats.org/drawingml/2006/main" prst="round2DiagRect">
          <a:avLst/>
        </a:prstGeom>
        <a:solidFill xmlns:a="http://schemas.openxmlformats.org/drawingml/2006/main">
          <a:srgbClr val="99CCFF"/>
        </a:solidFill>
        <a:ln xmlns:a="http://schemas.openxmlformats.org/drawingml/2006/main" w="12700" cap="flat" cmpd="sng" algn="ctr">
          <a:solidFill>
            <a:srgbClr val="0066FF"/>
          </a:solidFill>
          <a:prstDash val="solid"/>
        </a:ln>
        <a:effectLst xmlns:a="http://schemas.openxmlformats.org/drawingml/2006/main"/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Trebuchet MS"/>
            </a:defRPr>
          </a:lvl1pPr>
          <a:lvl2pPr marL="457200" indent="0">
            <a:defRPr sz="1100">
              <a:solidFill>
                <a:sysClr val="window" lastClr="FFFFFF"/>
              </a:solidFill>
              <a:latin typeface="Trebuchet MS"/>
            </a:defRPr>
          </a:lvl2pPr>
          <a:lvl3pPr marL="914400" indent="0">
            <a:defRPr sz="1100">
              <a:solidFill>
                <a:sysClr val="window" lastClr="FFFFFF"/>
              </a:solidFill>
              <a:latin typeface="Trebuchet MS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Trebuchet MS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Trebuchet MS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Trebuchet MS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Trebuchet MS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Trebuchet MS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Trebuchet MS"/>
            </a:defRPr>
          </a:lvl9pPr>
        </a:lstStyle>
        <a:p xmlns:a="http://schemas.openxmlformats.org/drawingml/2006/main">
          <a:pPr algn="ctr"/>
          <a:r>
            <a:rPr lang="ru-RU" b="1" dirty="0" smtClean="0">
              <a:solidFill>
                <a:sysClr val="windowText" lastClr="000000"/>
              </a:solidFill>
              <a:latin typeface="Book Antiqua" pitchFamily="18" charset="0"/>
            </a:rPr>
            <a:t>Иные межбюджетные трансферты</a:t>
          </a:r>
          <a:endParaRPr lang="ru-RU" b="1" dirty="0">
            <a:solidFill>
              <a:sysClr val="windowText" lastClr="000000"/>
            </a:solidFill>
            <a:latin typeface="Book Antiqua" pitchFamily="18" charset="0"/>
          </a:endParaRPr>
        </a:p>
      </cdr:txBody>
    </cdr:sp>
  </cdr:relSizeAnchor>
  <cdr:relSizeAnchor xmlns:cdr="http://schemas.openxmlformats.org/drawingml/2006/chartDrawing">
    <cdr:from>
      <cdr:x>0.85719</cdr:x>
      <cdr:y>0.01266</cdr:y>
    </cdr:from>
    <cdr:to>
      <cdr:x>0.99183</cdr:x>
      <cdr:y>0.07594</cdr:y>
    </cdr:to>
    <cdr:sp macro="" textlink="">
      <cdr:nvSpPr>
        <cdr:cNvPr id="17" name="Скругленный прямоугольник 16"/>
        <cdr:cNvSpPr/>
      </cdr:nvSpPr>
      <cdr:spPr>
        <a:xfrm xmlns:a="http://schemas.openxmlformats.org/drawingml/2006/main">
          <a:off x="7560840" y="72008"/>
          <a:ext cx="1187576" cy="359991"/>
        </a:xfrm>
        <a:prstGeom xmlns:a="http://schemas.openxmlformats.org/drawingml/2006/main" prst="roundRect">
          <a:avLst/>
        </a:prstGeom>
        <a:solidFill xmlns:a="http://schemas.openxmlformats.org/drawingml/2006/main">
          <a:srgbClr val="FF0000"/>
        </a:solidFill>
        <a:ln xmlns:a="http://schemas.openxmlformats.org/drawingml/2006/main" w="9525" cap="flat" cmpd="sng" algn="ctr">
          <a:solidFill>
            <a:srgbClr val="3399FF"/>
          </a:solidFill>
          <a:prstDash val="solid"/>
        </a:ln>
        <a:effectLst xmlns:a="http://schemas.openxmlformats.org/drawingml/2006/main">
          <a:outerShdw blurRad="40000" dist="23000" dir="5400000" rotWithShape="0">
            <a:srgbClr val="000000">
              <a:alpha val="35000"/>
            </a:srgbClr>
          </a:outerShdw>
        </a:effectLst>
      </cdr:spPr>
      <cdr:style>
        <a:lnRef xmlns:a="http://schemas.openxmlformats.org/drawingml/2006/main" idx="1">
          <a:schemeClr val="accent5"/>
        </a:lnRef>
        <a:fillRef xmlns:a="http://schemas.openxmlformats.org/drawingml/2006/main" idx="3">
          <a:schemeClr val="accent5"/>
        </a:fillRef>
        <a:effectRef xmlns:a="http://schemas.openxmlformats.org/drawingml/2006/main" idx="2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Trebuchet MS"/>
            </a:defRPr>
          </a:lvl1pPr>
          <a:lvl2pPr marL="457200" indent="0">
            <a:defRPr sz="1100">
              <a:solidFill>
                <a:sysClr val="window" lastClr="FFFFFF"/>
              </a:solidFill>
              <a:latin typeface="Trebuchet MS"/>
            </a:defRPr>
          </a:lvl2pPr>
          <a:lvl3pPr marL="914400" indent="0">
            <a:defRPr sz="1100">
              <a:solidFill>
                <a:sysClr val="window" lastClr="FFFFFF"/>
              </a:solidFill>
              <a:latin typeface="Trebuchet MS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Trebuchet MS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Trebuchet MS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Trebuchet MS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Trebuchet MS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Trebuchet MS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Trebuchet MS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solidFill>
                <a:srgbClr val="DBF5F9">
                  <a:lumMod val="10000"/>
                </a:srgbClr>
              </a:solidFill>
              <a:latin typeface="Book Antiqua" pitchFamily="18" charset="0"/>
            </a:rPr>
            <a:t>тыс. руб.</a:t>
          </a:r>
          <a:endParaRPr lang="ru-RU" sz="1400" b="1" dirty="0">
            <a:solidFill>
              <a:srgbClr val="DBF5F9">
                <a:lumMod val="10000"/>
              </a:srgbClr>
            </a:solidFill>
            <a:latin typeface="Book Antiqua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0.28125</cdr:x>
      <cdr:y>0.14474</cdr:y>
    </cdr:from>
    <cdr:to>
      <cdr:x>0.39236</cdr:x>
      <cdr:y>0.31182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14600" y="79208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0.28658</cdr:x>
      <cdr:y>0.13158</cdr:y>
    </cdr:from>
    <cdr:to>
      <cdr:x>0.37486</cdr:x>
      <cdr:y>0.18987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458615" y="748510"/>
          <a:ext cx="757419" cy="3316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0.64754</cdr:x>
      <cdr:y>0.29114</cdr:y>
    </cdr:from>
    <cdr:to>
      <cdr:x>0.71311</cdr:x>
      <cdr:y>0.32911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688632" y="1656184"/>
          <a:ext cx="576064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0.06557</cdr:x>
      <cdr:y>0.8481</cdr:y>
    </cdr:from>
    <cdr:to>
      <cdr:x>0.92623</cdr:x>
      <cdr:y>0.94937</cdr:y>
    </cdr:to>
    <cdr:pic>
      <cdr:nvPicPr>
        <cdr:cNvPr id="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76064" y="4824536"/>
          <a:ext cx="7560840" cy="576064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0.03279</cdr:x>
      <cdr:y>0.03797</cdr:y>
    </cdr:from>
    <cdr:to>
      <cdr:x>0.95902</cdr:x>
      <cdr:y>0.16456</cdr:y>
    </cdr:to>
    <cdr:sp macro="" textlink="">
      <cdr:nvSpPr>
        <cdr:cNvPr id="9" name="Прямоугольник с двумя скругленными противолежащими углами 8"/>
        <cdr:cNvSpPr/>
      </cdr:nvSpPr>
      <cdr:spPr>
        <a:xfrm xmlns:a="http://schemas.openxmlformats.org/drawingml/2006/main">
          <a:off x="288032" y="216024"/>
          <a:ext cx="8136904" cy="720080"/>
        </a:xfrm>
        <a:prstGeom xmlns:a="http://schemas.openxmlformats.org/drawingml/2006/main" prst="round2DiagRect">
          <a:avLst/>
        </a:prstGeom>
        <a:solidFill xmlns:a="http://schemas.openxmlformats.org/drawingml/2006/main">
          <a:srgbClr val="FF0000"/>
        </a:solidFill>
        <a:ln xmlns:a="http://schemas.openxmlformats.org/drawingml/2006/main" w="12700">
          <a:solidFill>
            <a:srgbClr val="F8F8F8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just"/>
          <a:r>
            <a:rPr lang="ru-RU" sz="1600" b="1" baseline="0" dirty="0" smtClean="0">
              <a:solidFill>
                <a:schemeClr val="lt1"/>
              </a:solidFill>
              <a:latin typeface="Book Antiqua" pitchFamily="18" charset="0"/>
            </a:rPr>
            <a:t>Расходы бюджета - выплачиваемые из бюджета денежные средства, за исключением средств, являющихся источниками финансирования дефицита бюджета. </a:t>
          </a:r>
          <a:endParaRPr lang="ru-RU" sz="1600" dirty="0">
            <a:latin typeface="Book Antiqua" pitchFamily="18" charset="0"/>
          </a:endParaRPr>
        </a:p>
      </cdr:txBody>
    </cdr:sp>
  </cdr:relSizeAnchor>
  <cdr:relSizeAnchor xmlns:cdr="http://schemas.openxmlformats.org/drawingml/2006/chartDrawing">
    <cdr:from>
      <cdr:x>0.34146</cdr:x>
      <cdr:y>0.20253</cdr:y>
    </cdr:from>
    <cdr:to>
      <cdr:x>0.6748</cdr:x>
      <cdr:y>0.41772</cdr:y>
    </cdr:to>
    <cdr:sp macro="" textlink="">
      <cdr:nvSpPr>
        <cdr:cNvPr id="11" name="Блок-схема: несколько документов 10"/>
        <cdr:cNvSpPr/>
      </cdr:nvSpPr>
      <cdr:spPr>
        <a:xfrm xmlns:a="http://schemas.openxmlformats.org/drawingml/2006/main">
          <a:off x="3024336" y="1152128"/>
          <a:ext cx="2952328" cy="1224136"/>
        </a:xfrm>
        <a:prstGeom xmlns:a="http://schemas.openxmlformats.org/drawingml/2006/main" prst="flowChartMultidocument">
          <a:avLst/>
        </a:prstGeom>
        <a:solidFill xmlns:a="http://schemas.openxmlformats.org/drawingml/2006/main">
          <a:srgbClr val="FF0000"/>
        </a:solidFill>
        <a:ln xmlns:a="http://schemas.openxmlformats.org/drawingml/2006/main" w="19050">
          <a:solidFill>
            <a:srgbClr val="F8F8F8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dirty="0" smtClean="0">
              <a:latin typeface="Book Antiqua" pitchFamily="18" charset="0"/>
            </a:rPr>
            <a:t>РАСХОДЫ делятся: </a:t>
          </a:r>
          <a:endParaRPr lang="ru-RU" sz="2000" dirty="0">
            <a:latin typeface="Book Antiqua" pitchFamily="18" charset="0"/>
          </a:endParaRPr>
        </a:p>
      </cdr:txBody>
    </cdr:sp>
  </cdr:relSizeAnchor>
  <cdr:relSizeAnchor xmlns:cdr="http://schemas.openxmlformats.org/drawingml/2006/chartDrawing">
    <cdr:from>
      <cdr:x>0.00813</cdr:x>
      <cdr:y>0.60759</cdr:y>
    </cdr:from>
    <cdr:to>
      <cdr:x>0.21305</cdr:x>
      <cdr:y>0.78481</cdr:y>
    </cdr:to>
    <cdr:sp macro="" textlink="">
      <cdr:nvSpPr>
        <cdr:cNvPr id="12" name="Прямоугольник с двумя вырезанными соседними углами 11"/>
        <cdr:cNvSpPr/>
      </cdr:nvSpPr>
      <cdr:spPr>
        <a:xfrm xmlns:a="http://schemas.openxmlformats.org/drawingml/2006/main">
          <a:off x="72008" y="3456384"/>
          <a:ext cx="1814956" cy="1008112"/>
        </a:xfrm>
        <a:prstGeom xmlns:a="http://schemas.openxmlformats.org/drawingml/2006/main" prst="snip2SameRect">
          <a:avLst/>
        </a:prstGeom>
        <a:solidFill xmlns:a="http://schemas.openxmlformats.org/drawingml/2006/main">
          <a:srgbClr val="FF0000"/>
        </a:solidFill>
        <a:ln xmlns:a="http://schemas.openxmlformats.org/drawingml/2006/main" w="19050">
          <a:solidFill>
            <a:srgbClr val="F8F8F8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400" dirty="0" smtClean="0">
              <a:latin typeface="Book Antiqua" pitchFamily="18" charset="0"/>
            </a:rPr>
            <a:t>По типам расходных обязательств</a:t>
          </a:r>
          <a:endParaRPr lang="ru-RU" sz="1400" dirty="0">
            <a:latin typeface="Book Antiqua" pitchFamily="18" charset="0"/>
          </a:endParaRPr>
        </a:p>
      </cdr:txBody>
    </cdr:sp>
  </cdr:relSizeAnchor>
  <cdr:relSizeAnchor xmlns:cdr="http://schemas.openxmlformats.org/drawingml/2006/chartDrawing">
    <cdr:from>
      <cdr:x>0.26829</cdr:x>
      <cdr:y>0.60759</cdr:y>
    </cdr:from>
    <cdr:to>
      <cdr:x>0.47321</cdr:x>
      <cdr:y>0.78481</cdr:y>
    </cdr:to>
    <cdr:sp macro="" textlink="">
      <cdr:nvSpPr>
        <cdr:cNvPr id="14" name="Прямоугольник с двумя вырезанными соседними углами 13"/>
        <cdr:cNvSpPr/>
      </cdr:nvSpPr>
      <cdr:spPr>
        <a:xfrm xmlns:a="http://schemas.openxmlformats.org/drawingml/2006/main">
          <a:off x="2376264" y="3456384"/>
          <a:ext cx="1814956" cy="1008112"/>
        </a:xfrm>
        <a:prstGeom xmlns:a="http://schemas.openxmlformats.org/drawingml/2006/main" prst="snip2SameRect">
          <a:avLst/>
        </a:prstGeom>
        <a:solidFill xmlns:a="http://schemas.openxmlformats.org/drawingml/2006/main">
          <a:srgbClr val="FF0000"/>
        </a:solidFill>
        <a:ln xmlns:a="http://schemas.openxmlformats.org/drawingml/2006/main" w="19050" cap="flat" cmpd="sng" algn="ctr">
          <a:solidFill>
            <a:srgbClr val="F8F8F8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Trebuchet MS"/>
            </a:defRPr>
          </a:lvl1pPr>
          <a:lvl2pPr marL="457200" indent="0">
            <a:defRPr sz="1100">
              <a:solidFill>
                <a:sysClr val="window" lastClr="FFFFFF"/>
              </a:solidFill>
              <a:latin typeface="Trebuchet MS"/>
            </a:defRPr>
          </a:lvl2pPr>
          <a:lvl3pPr marL="914400" indent="0">
            <a:defRPr sz="1100">
              <a:solidFill>
                <a:sysClr val="window" lastClr="FFFFFF"/>
              </a:solidFill>
              <a:latin typeface="Trebuchet MS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Trebuchet MS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Trebuchet MS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Trebuchet MS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Trebuchet MS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Trebuchet MS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Trebuchet MS"/>
            </a:defRPr>
          </a:lvl9pPr>
        </a:lstStyle>
        <a:p xmlns:a="http://schemas.openxmlformats.org/drawingml/2006/main">
          <a:pPr algn="ctr"/>
          <a:r>
            <a:rPr lang="ru-RU" sz="1400" dirty="0" smtClean="0">
              <a:latin typeface="Book Antiqua" pitchFamily="18" charset="0"/>
            </a:rPr>
            <a:t>По муниципальным программам</a:t>
          </a:r>
          <a:endParaRPr lang="ru-RU" sz="1400" dirty="0">
            <a:latin typeface="Book Antiqua" pitchFamily="18" charset="0"/>
          </a:endParaRPr>
        </a:p>
      </cdr:txBody>
    </cdr:sp>
  </cdr:relSizeAnchor>
  <cdr:relSizeAnchor xmlns:cdr="http://schemas.openxmlformats.org/drawingml/2006/chartDrawing">
    <cdr:from>
      <cdr:x>0.53659</cdr:x>
      <cdr:y>0.60759</cdr:y>
    </cdr:from>
    <cdr:to>
      <cdr:x>0.7497</cdr:x>
      <cdr:y>0.78481</cdr:y>
    </cdr:to>
    <cdr:sp macro="" textlink="">
      <cdr:nvSpPr>
        <cdr:cNvPr id="15" name="Прямоугольник с двумя вырезанными соседними углами 14"/>
        <cdr:cNvSpPr/>
      </cdr:nvSpPr>
      <cdr:spPr>
        <a:xfrm xmlns:a="http://schemas.openxmlformats.org/drawingml/2006/main">
          <a:off x="4752528" y="3456384"/>
          <a:ext cx="1887554" cy="1008112"/>
        </a:xfrm>
        <a:prstGeom xmlns:a="http://schemas.openxmlformats.org/drawingml/2006/main" prst="snip2SameRect">
          <a:avLst/>
        </a:prstGeom>
        <a:solidFill xmlns:a="http://schemas.openxmlformats.org/drawingml/2006/main">
          <a:srgbClr val="FF0000"/>
        </a:solidFill>
        <a:ln xmlns:a="http://schemas.openxmlformats.org/drawingml/2006/main" w="19050" cap="flat" cmpd="sng" algn="ctr">
          <a:solidFill>
            <a:srgbClr val="F8F8F8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Trebuchet MS"/>
            </a:defRPr>
          </a:lvl1pPr>
          <a:lvl2pPr marL="457200" indent="0">
            <a:defRPr sz="1100">
              <a:solidFill>
                <a:sysClr val="window" lastClr="FFFFFF"/>
              </a:solidFill>
              <a:latin typeface="Trebuchet MS"/>
            </a:defRPr>
          </a:lvl2pPr>
          <a:lvl3pPr marL="914400" indent="0">
            <a:defRPr sz="1100">
              <a:solidFill>
                <a:sysClr val="window" lastClr="FFFFFF"/>
              </a:solidFill>
              <a:latin typeface="Trebuchet MS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Trebuchet MS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Trebuchet MS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Trebuchet MS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Trebuchet MS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Trebuchet MS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Trebuchet MS"/>
            </a:defRPr>
          </a:lvl9pPr>
        </a:lstStyle>
        <a:p xmlns:a="http://schemas.openxmlformats.org/drawingml/2006/main">
          <a:pPr algn="ctr"/>
          <a:r>
            <a:rPr lang="ru-RU" sz="1400" dirty="0" smtClean="0">
              <a:latin typeface="Book Antiqua" pitchFamily="18" charset="0"/>
            </a:rPr>
            <a:t>По функциям муниципального образования</a:t>
          </a:r>
          <a:endParaRPr lang="ru-RU" sz="1400" dirty="0">
            <a:latin typeface="Book Antiqua" pitchFamily="18" charset="0"/>
          </a:endParaRPr>
        </a:p>
      </cdr:txBody>
    </cdr:sp>
  </cdr:relSizeAnchor>
  <cdr:relSizeAnchor xmlns:cdr="http://schemas.openxmlformats.org/drawingml/2006/chartDrawing">
    <cdr:from>
      <cdr:x>0.80488</cdr:x>
      <cdr:y>0.60759</cdr:y>
    </cdr:from>
    <cdr:to>
      <cdr:x>0.9918</cdr:x>
      <cdr:y>0.78481</cdr:y>
    </cdr:to>
    <cdr:sp macro="" textlink="">
      <cdr:nvSpPr>
        <cdr:cNvPr id="16" name="Прямоугольник с двумя вырезанными соседними углами 15"/>
        <cdr:cNvSpPr/>
      </cdr:nvSpPr>
      <cdr:spPr>
        <a:xfrm xmlns:a="http://schemas.openxmlformats.org/drawingml/2006/main">
          <a:off x="7128792" y="3456384"/>
          <a:ext cx="1655594" cy="1008112"/>
        </a:xfrm>
        <a:prstGeom xmlns:a="http://schemas.openxmlformats.org/drawingml/2006/main" prst="snip2SameRect">
          <a:avLst/>
        </a:prstGeom>
        <a:solidFill xmlns:a="http://schemas.openxmlformats.org/drawingml/2006/main">
          <a:srgbClr val="FF0000"/>
        </a:solidFill>
        <a:ln xmlns:a="http://schemas.openxmlformats.org/drawingml/2006/main" w="19050" cap="flat" cmpd="sng" algn="ctr">
          <a:solidFill>
            <a:srgbClr val="F8F8F8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Trebuchet MS"/>
            </a:defRPr>
          </a:lvl1pPr>
          <a:lvl2pPr marL="457200" indent="0">
            <a:defRPr sz="1100">
              <a:solidFill>
                <a:sysClr val="window" lastClr="FFFFFF"/>
              </a:solidFill>
              <a:latin typeface="Trebuchet MS"/>
            </a:defRPr>
          </a:lvl2pPr>
          <a:lvl3pPr marL="914400" indent="0">
            <a:defRPr sz="1100">
              <a:solidFill>
                <a:sysClr val="window" lastClr="FFFFFF"/>
              </a:solidFill>
              <a:latin typeface="Trebuchet MS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Trebuchet MS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Trebuchet MS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Trebuchet MS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Trebuchet MS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Trebuchet MS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Trebuchet MS"/>
            </a:defRPr>
          </a:lvl9pPr>
        </a:lstStyle>
        <a:p xmlns:a="http://schemas.openxmlformats.org/drawingml/2006/main">
          <a:pPr algn="ctr"/>
          <a:endParaRPr lang="ru-RU" sz="1400" dirty="0" smtClean="0">
            <a:latin typeface="Book Antiqua" pitchFamily="18" charset="0"/>
          </a:endParaRPr>
        </a:p>
        <a:p xmlns:a="http://schemas.openxmlformats.org/drawingml/2006/main">
          <a:pPr algn="ctr"/>
          <a:r>
            <a:rPr lang="ru-RU" sz="1400" dirty="0" smtClean="0">
              <a:latin typeface="Book Antiqua" pitchFamily="18" charset="0"/>
            </a:rPr>
            <a:t>По ведомствам</a:t>
          </a:r>
          <a:endParaRPr lang="ru-RU" sz="1400" dirty="0">
            <a:latin typeface="Book Antiqua" pitchFamily="18" charset="0"/>
          </a:endParaRPr>
        </a:p>
      </cdr:txBody>
    </cdr:sp>
  </cdr:relSizeAnchor>
  <cdr:relSizeAnchor xmlns:cdr="http://schemas.openxmlformats.org/drawingml/2006/chartDrawing">
    <cdr:from>
      <cdr:x>0.21047</cdr:x>
      <cdr:y>0.3899</cdr:y>
    </cdr:from>
    <cdr:to>
      <cdr:x>0.2496</cdr:x>
      <cdr:y>0.55446</cdr:y>
    </cdr:to>
    <cdr:sp macro="" textlink="">
      <cdr:nvSpPr>
        <cdr:cNvPr id="17" name="Стрелка вниз 16"/>
        <cdr:cNvSpPr/>
      </cdr:nvSpPr>
      <cdr:spPr>
        <a:xfrm xmlns:a="http://schemas.openxmlformats.org/drawingml/2006/main" rot="2695267">
          <a:off x="1864090" y="2217997"/>
          <a:ext cx="346627" cy="936104"/>
        </a:xfrm>
        <a:prstGeom xmlns:a="http://schemas.openxmlformats.org/drawingml/2006/main" prst="downArrow">
          <a:avLst/>
        </a:prstGeom>
        <a:solidFill xmlns:a="http://schemas.openxmlformats.org/drawingml/2006/main">
          <a:srgbClr val="FF0000"/>
        </a:solidFill>
        <a:ln xmlns:a="http://schemas.openxmlformats.org/drawingml/2006/main" w="19050">
          <a:solidFill>
            <a:srgbClr val="F8F8F8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0.61789</cdr:x>
      <cdr:y>0.43038</cdr:y>
    </cdr:from>
    <cdr:to>
      <cdr:x>0.66667</cdr:x>
      <cdr:y>0.60237</cdr:y>
    </cdr:to>
    <cdr:sp macro="" textlink="">
      <cdr:nvSpPr>
        <cdr:cNvPr id="18" name="Стрелка вниз 17"/>
        <cdr:cNvSpPr/>
      </cdr:nvSpPr>
      <cdr:spPr>
        <a:xfrm xmlns:a="http://schemas.openxmlformats.org/drawingml/2006/main">
          <a:off x="5472608" y="2448272"/>
          <a:ext cx="432048" cy="978408"/>
        </a:xfrm>
        <a:prstGeom xmlns:a="http://schemas.openxmlformats.org/drawingml/2006/main" prst="downArrow">
          <a:avLst/>
        </a:prstGeom>
        <a:solidFill xmlns:a="http://schemas.openxmlformats.org/drawingml/2006/main">
          <a:srgbClr val="FF0000"/>
        </a:solidFill>
        <a:ln xmlns:a="http://schemas.openxmlformats.org/drawingml/2006/main" w="19050" cap="flat" cmpd="sng" algn="ctr">
          <a:solidFill>
            <a:srgbClr val="F8F8F8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0.77959</cdr:x>
      <cdr:y>0.40717</cdr:y>
    </cdr:from>
    <cdr:to>
      <cdr:x>0.8185</cdr:x>
      <cdr:y>0.57172</cdr:y>
    </cdr:to>
    <cdr:sp macro="" textlink="">
      <cdr:nvSpPr>
        <cdr:cNvPr id="21" name="Стрелка вниз 20"/>
        <cdr:cNvSpPr/>
      </cdr:nvSpPr>
      <cdr:spPr>
        <a:xfrm xmlns:a="http://schemas.openxmlformats.org/drawingml/2006/main" rot="18906696">
          <a:off x="6904826" y="2316225"/>
          <a:ext cx="344594" cy="936104"/>
        </a:xfrm>
        <a:prstGeom xmlns:a="http://schemas.openxmlformats.org/drawingml/2006/main" prst="downArrow">
          <a:avLst/>
        </a:prstGeom>
        <a:solidFill xmlns:a="http://schemas.openxmlformats.org/drawingml/2006/main">
          <a:srgbClr val="FF0000"/>
        </a:solidFill>
        <a:ln xmlns:a="http://schemas.openxmlformats.org/drawingml/2006/main" w="19050" cap="flat" cmpd="sng" algn="ctr">
          <a:solidFill>
            <a:srgbClr val="F8F8F8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0.35772</cdr:x>
      <cdr:y>0.43038</cdr:y>
    </cdr:from>
    <cdr:to>
      <cdr:x>0.40431</cdr:x>
      <cdr:y>0.60237</cdr:y>
    </cdr:to>
    <cdr:sp macro="" textlink="">
      <cdr:nvSpPr>
        <cdr:cNvPr id="22" name="Стрелка вниз 21"/>
        <cdr:cNvSpPr/>
      </cdr:nvSpPr>
      <cdr:spPr>
        <a:xfrm xmlns:a="http://schemas.openxmlformats.org/drawingml/2006/main">
          <a:off x="3168352" y="2448272"/>
          <a:ext cx="412647" cy="978388"/>
        </a:xfrm>
        <a:prstGeom xmlns:a="http://schemas.openxmlformats.org/drawingml/2006/main" prst="downArrow">
          <a:avLst/>
        </a:prstGeom>
        <a:solidFill xmlns:a="http://schemas.openxmlformats.org/drawingml/2006/main">
          <a:srgbClr val="FF0000"/>
        </a:solidFill>
        <a:ln xmlns:a="http://schemas.openxmlformats.org/drawingml/2006/main" w="19050" cap="flat" cmpd="sng" algn="ctr">
          <a:solidFill>
            <a:srgbClr val="F8F8F8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0.17053</cdr:x>
      <cdr:y>0.46451</cdr:y>
    </cdr:from>
    <cdr:to>
      <cdr:x>0.2899</cdr:x>
      <cdr:y>0.55366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34480" y="2251323"/>
          <a:ext cx="864096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0.47292</cdr:x>
      <cdr:y>0.04107</cdr:y>
    </cdr:from>
    <cdr:to>
      <cdr:x>0.60366</cdr:x>
      <cdr:y>0.10953</cdr:y>
    </cdr:to>
    <cdr:sp macro="" textlink="">
      <cdr:nvSpPr>
        <cdr:cNvPr id="5" name="Прямоугольная выноска 4"/>
        <cdr:cNvSpPr/>
      </cdr:nvSpPr>
      <cdr:spPr>
        <a:xfrm xmlns:a="http://schemas.openxmlformats.org/drawingml/2006/main">
          <a:off x="3694620" y="216012"/>
          <a:ext cx="1021395" cy="360073"/>
        </a:xfrm>
        <a:prstGeom xmlns:a="http://schemas.openxmlformats.org/drawingml/2006/main" prst="wedgeRectCallout">
          <a:avLst>
            <a:gd name="adj1" fmla="val -18981"/>
            <a:gd name="adj2" fmla="val 111883"/>
          </a:avLst>
        </a:prstGeom>
        <a:gradFill xmlns:a="http://schemas.openxmlformats.org/drawingml/2006/main" flip="none" rotWithShape="1">
          <a:gsLst>
            <a:gs pos="0">
              <a:srgbClr val="33CCFF">
                <a:shade val="30000"/>
                <a:satMod val="115000"/>
              </a:srgbClr>
            </a:gs>
            <a:gs pos="50000">
              <a:srgbClr val="33CCFF">
                <a:shade val="67500"/>
                <a:satMod val="115000"/>
              </a:srgbClr>
            </a:gs>
            <a:gs pos="100000">
              <a:srgbClr val="33CCFF">
                <a:shade val="100000"/>
                <a:satMod val="115000"/>
              </a:srgbClr>
            </a:gs>
          </a:gsLst>
          <a:lin ang="18900000" scaled="1"/>
          <a:tileRect/>
        </a:gradFill>
        <a:ln xmlns:a="http://schemas.openxmlformats.org/drawingml/2006/main" w="9525" cap="flat" cmpd="sng" algn="ctr">
          <a:solidFill>
            <a:srgbClr val="006699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Trebuchet MS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Trebuchet MS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Trebuchet MS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Trebuchet MS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Trebuchet MS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Trebuchet MS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Trebuchet MS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Trebuchet MS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Trebuchet MS"/>
            </a:defRPr>
          </a:lvl9pPr>
        </a:lstStyle>
        <a:p xmlns:a="http://schemas.openxmlformats.org/drawingml/2006/main">
          <a:pPr algn="ctr"/>
          <a:r>
            <a:rPr lang="ru-RU" sz="1200" b="1" dirty="0" smtClean="0">
              <a:solidFill>
                <a:srgbClr val="0033CC"/>
              </a:solidFill>
              <a:latin typeface="Bookman Old Style" pitchFamily="18" charset="0"/>
            </a:rPr>
            <a:t>173 074,8</a:t>
          </a:r>
          <a:endParaRPr lang="ru-RU" sz="1200" b="1" dirty="0">
            <a:solidFill>
              <a:srgbClr val="0033CC"/>
            </a:solidFill>
            <a:latin typeface="Bookman Old Style" pitchFamily="18" charset="0"/>
          </a:endParaRPr>
        </a:p>
      </cdr:txBody>
    </cdr:sp>
  </cdr:relSizeAnchor>
  <cdr:relSizeAnchor xmlns:cdr="http://schemas.openxmlformats.org/drawingml/2006/chartDrawing">
    <cdr:from>
      <cdr:x>0.63937</cdr:x>
      <cdr:y>0.04107</cdr:y>
    </cdr:from>
    <cdr:to>
      <cdr:x>0.76957</cdr:x>
      <cdr:y>0.10953</cdr:y>
    </cdr:to>
    <cdr:sp macro="" textlink="">
      <cdr:nvSpPr>
        <cdr:cNvPr id="6" name="Прямоугольная выноска 5"/>
        <cdr:cNvSpPr/>
      </cdr:nvSpPr>
      <cdr:spPr>
        <a:xfrm xmlns:a="http://schemas.openxmlformats.org/drawingml/2006/main">
          <a:off x="4994989" y="216012"/>
          <a:ext cx="1017171" cy="360073"/>
        </a:xfrm>
        <a:prstGeom xmlns:a="http://schemas.openxmlformats.org/drawingml/2006/main" prst="wedgeRectCallout">
          <a:avLst>
            <a:gd name="adj1" fmla="val -18981"/>
            <a:gd name="adj2" fmla="val 111883"/>
          </a:avLst>
        </a:prstGeom>
        <a:gradFill xmlns:a="http://schemas.openxmlformats.org/drawingml/2006/main" flip="none" rotWithShape="1">
          <a:gsLst>
            <a:gs pos="0">
              <a:srgbClr val="33CCFF">
                <a:shade val="30000"/>
                <a:satMod val="115000"/>
              </a:srgbClr>
            </a:gs>
            <a:gs pos="50000">
              <a:srgbClr val="33CCFF">
                <a:shade val="67500"/>
                <a:satMod val="115000"/>
              </a:srgbClr>
            </a:gs>
            <a:gs pos="100000">
              <a:srgbClr val="33CCFF">
                <a:shade val="100000"/>
                <a:satMod val="115000"/>
              </a:srgbClr>
            </a:gs>
          </a:gsLst>
          <a:lin ang="18900000" scaled="1"/>
          <a:tileRect/>
        </a:gradFill>
        <a:ln xmlns:a="http://schemas.openxmlformats.org/drawingml/2006/main" w="9525" cap="flat" cmpd="sng" algn="ctr">
          <a:solidFill>
            <a:srgbClr val="006699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Trebuchet MS"/>
            </a:defRPr>
          </a:lvl1pPr>
          <a:lvl2pPr marL="457200" indent="0">
            <a:defRPr sz="1100">
              <a:solidFill>
                <a:sysClr val="window" lastClr="FFFFFF"/>
              </a:solidFill>
              <a:latin typeface="Trebuchet MS"/>
            </a:defRPr>
          </a:lvl2pPr>
          <a:lvl3pPr marL="914400" indent="0">
            <a:defRPr sz="1100">
              <a:solidFill>
                <a:sysClr val="window" lastClr="FFFFFF"/>
              </a:solidFill>
              <a:latin typeface="Trebuchet MS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Trebuchet MS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Trebuchet MS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Trebuchet MS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Trebuchet MS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Trebuchet MS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Trebuchet MS"/>
            </a:defRPr>
          </a:lvl9pPr>
        </a:lstStyle>
        <a:p xmlns:a="http://schemas.openxmlformats.org/drawingml/2006/main">
          <a:pPr algn="ctr" rtl="0"/>
          <a:r>
            <a:rPr lang="ru-RU" sz="1200" b="1" kern="1200" dirty="0" smtClean="0">
              <a:solidFill>
                <a:srgbClr val="0033CC"/>
              </a:solidFill>
              <a:latin typeface="Bookman Old Style" pitchFamily="18" charset="0"/>
            </a:rPr>
            <a:t>190 074,8</a:t>
          </a:r>
          <a:endParaRPr lang="ru-RU" sz="1200" b="1" kern="1200" dirty="0">
            <a:solidFill>
              <a:srgbClr val="0033CC"/>
            </a:solidFill>
            <a:latin typeface="Bookman Old Style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2750" cy="498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314" tIns="46159" rIns="92314" bIns="46159" numCol="1" anchor="t" anchorCtr="0" compatLnSpc="1">
            <a:prstTxWarp prst="textNoShape">
              <a:avLst/>
            </a:prstTxWarp>
          </a:bodyPr>
          <a:lstStyle>
            <a:lvl1pPr defTabSz="923925"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0800" y="0"/>
            <a:ext cx="2952750" cy="498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314" tIns="46159" rIns="92314" bIns="46159" numCol="1" anchor="t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78400" cy="3733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8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4400"/>
            <a:ext cx="5453062" cy="44751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314" tIns="46159" rIns="92314" bIns="461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58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52750" cy="498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314" tIns="46159" rIns="92314" bIns="46159" numCol="1" anchor="b" anchorCtr="0" compatLnSpc="1">
            <a:prstTxWarp prst="textNoShape">
              <a:avLst/>
            </a:prstTxWarp>
          </a:bodyPr>
          <a:lstStyle>
            <a:lvl1pPr defTabSz="923925"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8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0800" y="9444038"/>
            <a:ext cx="2952750" cy="498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314" tIns="46159" rIns="92314" bIns="46159" numCol="1" anchor="b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E9A10FA7-0753-4EEA-BC8E-509477DBE75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1A0BB2B3-741C-43C7-8A0F-339630C0211F}" type="slidenum">
              <a:rPr lang="ru-RU" altLang="ru-RU" smtClean="0">
                <a:latin typeface="Arial" charset="0"/>
              </a:rPr>
              <a:pPr>
                <a:defRPr/>
              </a:pPr>
              <a:t>1</a:t>
            </a:fld>
            <a:endParaRPr lang="ru-RU" altLang="ru-RU" smtClean="0">
              <a:latin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>
              <a:latin typeface="Arial" charset="0"/>
            </a:endParaRPr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397DE0D0-893A-40FB-9149-444EC9D114B4}" type="slidenum">
              <a:rPr lang="ru-RU" smtClean="0">
                <a:latin typeface="Arial" charset="0"/>
              </a:rPr>
              <a:pPr>
                <a:defRPr/>
              </a:pPr>
              <a:t>18</a:t>
            </a:fld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>
              <a:latin typeface="Arial" charset="0"/>
            </a:endParaRPr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BAFEC57A-8B8D-4919-B53C-3A1BBA7BCA54}" type="slidenum">
              <a:rPr lang="ru-RU" smtClean="0">
                <a:latin typeface="Arial" charset="0"/>
              </a:rPr>
              <a:pPr>
                <a:defRPr/>
              </a:pPr>
              <a:t>19</a:t>
            </a:fld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A10FA7-0753-4EEA-BC8E-509477DBE75F}" type="slidenum">
              <a:rPr lang="ru-RU" altLang="ru-RU" smtClean="0"/>
              <a:pPr>
                <a:defRPr/>
              </a:pPr>
              <a:t>22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>
              <a:latin typeface="Arial" charset="0"/>
            </a:endParaRPr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6A88754D-6F48-41CA-B588-EFDBB9E571C2}" type="slidenum">
              <a:rPr lang="ru-RU" smtClean="0">
                <a:latin typeface="Arial" charset="0"/>
              </a:rPr>
              <a:pPr>
                <a:defRPr/>
              </a:pPr>
              <a:t>2</a:t>
            </a:fld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>
              <a:latin typeface="Arial" charset="0"/>
            </a:endParaRPr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2290DD23-752F-4D5C-98E9-B5E355B6BA98}" type="slidenum">
              <a:rPr lang="ru-RU" smtClean="0">
                <a:latin typeface="Arial" charset="0"/>
              </a:rPr>
              <a:pPr>
                <a:defRPr/>
              </a:pPr>
              <a:t>3</a:t>
            </a:fld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>
              <a:latin typeface="Arial" charset="0"/>
            </a:endParaRPr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8308B0B9-4A97-47E5-867F-28B3333D6CF8}" type="slidenum">
              <a:rPr lang="ru-RU" smtClean="0">
                <a:latin typeface="Arial" charset="0"/>
              </a:rPr>
              <a:pPr>
                <a:defRPr/>
              </a:pPr>
              <a:t>4</a:t>
            </a:fld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>
              <a:latin typeface="Arial" charset="0"/>
            </a:endParaRPr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DC52D6DD-E83A-4B58-AC0F-76F698753E1C}" type="slidenum">
              <a:rPr lang="ru-RU" altLang="ru-RU" smtClean="0">
                <a:latin typeface="Arial" charset="0"/>
              </a:rPr>
              <a:pPr>
                <a:defRPr/>
              </a:pPr>
              <a:t>7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>
              <a:latin typeface="Arial" charset="0"/>
            </a:endParaRPr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C04EE34E-36CB-48F2-9746-73938C0313EB}" type="slidenum">
              <a:rPr lang="ru-RU" smtClean="0">
                <a:latin typeface="Arial" charset="0"/>
              </a:rPr>
              <a:pPr>
                <a:defRPr/>
              </a:pPr>
              <a:t>9</a:t>
            </a:fld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>
              <a:latin typeface="Arial" charset="0"/>
            </a:endParaRPr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397DE0D0-893A-40FB-9149-444EC9D114B4}" type="slidenum">
              <a:rPr lang="ru-RU" smtClean="0">
                <a:latin typeface="Arial" charset="0"/>
              </a:rPr>
              <a:pPr>
                <a:defRPr/>
              </a:pPr>
              <a:t>15</a:t>
            </a:fld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>
              <a:latin typeface="Arial" charset="0"/>
            </a:endParaRPr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78BAB9F2-BC27-4F4C-93BB-67D4F4ABF7A0}" type="slidenum">
              <a:rPr lang="ru-RU" smtClean="0">
                <a:latin typeface="Arial" charset="0"/>
              </a:rPr>
              <a:pPr>
                <a:defRPr/>
              </a:pPr>
              <a:t>16</a:t>
            </a:fld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>
              <a:latin typeface="Arial" charset="0"/>
            </a:endParaRPr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E90082E2-9B58-4CB7-9EAC-BD620E2C963F}" type="slidenum">
              <a:rPr lang="ru-RU" smtClean="0">
                <a:latin typeface="Arial" charset="0"/>
              </a:rPr>
              <a:pPr>
                <a:defRPr/>
              </a:pPr>
              <a:t>17</a:t>
            </a:fld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033B450-2C9C-46E0-B5AD-B96AF39C62C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E327380-B823-40D1-AACD-D13009BAD05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D343DBE-0E03-4AFF-9A8A-AC8253B97DD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68A36-D1B7-49D9-A985-DC4219A73B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F6A2BD4-730F-47AA-B01A-E1EFDDDA219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755C8B5-6205-4F12-BCAC-B59CF716E3E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1A8B678-1F13-4E8D-804B-5F21ADAE166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39BEBA0-49D9-4AF6-8960-1ABEAF030F8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F5AD01B-6636-4C7E-A86B-95306A6DE88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85B2C4B-47A0-4FA7-AF2C-5FBC0DBD7F3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DB52406-79AE-4BE8-BCA0-E7B771876FA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B76CCD3-0FA6-418C-88E4-0508D0F9D95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9957F628-F342-4387-A8C9-960CA1B97AC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2" r:id="rId1"/>
    <p:sldLayoutId id="2147484583" r:id="rId2"/>
    <p:sldLayoutId id="2147484584" r:id="rId3"/>
    <p:sldLayoutId id="2147484585" r:id="rId4"/>
    <p:sldLayoutId id="2147484586" r:id="rId5"/>
    <p:sldLayoutId id="2147484587" r:id="rId6"/>
    <p:sldLayoutId id="2147484588" r:id="rId7"/>
    <p:sldLayoutId id="2147484589" r:id="rId8"/>
    <p:sldLayoutId id="2147484590" r:id="rId9"/>
    <p:sldLayoutId id="2147484591" r:id="rId10"/>
    <p:sldLayoutId id="2147484592" r:id="rId11"/>
    <p:sldLayoutId id="2147484593" r:id="rId12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2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image" Target="../media/image10.png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90513" y="2205038"/>
            <a:ext cx="8515350" cy="4103687"/>
          </a:xfrm>
        </p:spPr>
        <p:txBody>
          <a:bodyPr/>
          <a:lstStyle/>
          <a:p>
            <a:pPr marR="0" algn="ctr" eaLnBrk="1" hangingPunct="1"/>
            <a:r>
              <a:rPr lang="ru-RU" altLang="ru-RU" sz="320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БЮДЖЕТ ДЛЯ ГРАЖДАН</a:t>
            </a:r>
          </a:p>
          <a:p>
            <a:pPr marR="0" algn="ctr" eaLnBrk="1" hangingPunct="1">
              <a:lnSpc>
                <a:spcPct val="80000"/>
              </a:lnSpc>
              <a:spcBef>
                <a:spcPct val="5000"/>
              </a:spcBef>
            </a:pPr>
            <a:endParaRPr lang="ru-RU" altLang="ru-RU" sz="3200" smtClean="0">
              <a:latin typeface="Times New Roman" pitchFamily="18" charset="0"/>
              <a:cs typeface="Times New Roman" pitchFamily="18" charset="0"/>
            </a:endParaRPr>
          </a:p>
          <a:p>
            <a:pPr marR="0" algn="ctr" eaLnBrk="1" hangingPunct="1">
              <a:lnSpc>
                <a:spcPct val="80000"/>
              </a:lnSpc>
              <a:spcBef>
                <a:spcPct val="5000"/>
              </a:spcBef>
            </a:pPr>
            <a:r>
              <a:rPr lang="ru-RU" altLang="ru-RU" sz="240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Подготовлен на основании проекта Решения  Собрания депутатов Вельского  муниципального  района</a:t>
            </a:r>
          </a:p>
          <a:p>
            <a:pPr marR="0" algn="ctr" eaLnBrk="1" hangingPunct="1"/>
            <a:r>
              <a:rPr lang="ru-RU" altLang="ru-RU" sz="200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«О бюджете  Вельского  муниципального  района  на 2021 год и  на</a:t>
            </a:r>
          </a:p>
          <a:p>
            <a:pPr marR="0" algn="ctr" eaLnBrk="1" hangingPunct="1"/>
            <a:r>
              <a:rPr lang="ru-RU" altLang="ru-RU" sz="200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плановый период 2022-2023 годов»</a:t>
            </a:r>
          </a:p>
          <a:p>
            <a:pPr marR="0" algn="ctr" eaLnBrk="1" hangingPunct="1"/>
            <a:endParaRPr lang="ru-RU" altLang="ru-RU" sz="2000" smtClean="0">
              <a:solidFill>
                <a:srgbClr val="000099"/>
              </a:solidFill>
            </a:endParaRPr>
          </a:p>
          <a:p>
            <a:pPr marR="0" algn="ctr" eaLnBrk="1" hangingPunct="1"/>
            <a:endParaRPr lang="ru-RU" altLang="ru-RU" sz="2000" smtClean="0">
              <a:solidFill>
                <a:srgbClr val="000099"/>
              </a:solidFill>
            </a:endParaRPr>
          </a:p>
          <a:p>
            <a:pPr marR="0" algn="ctr" eaLnBrk="1" hangingPunct="1"/>
            <a:endParaRPr lang="ru-RU" altLang="ru-RU" sz="2000" smtClean="0">
              <a:solidFill>
                <a:srgbClr val="000099"/>
              </a:solidFill>
            </a:endParaRPr>
          </a:p>
          <a:p>
            <a:pPr marR="0" eaLnBrk="1" hangingPunct="1"/>
            <a:endParaRPr lang="ru-RU" altLang="ru-RU" sz="3200" smtClean="0">
              <a:solidFill>
                <a:srgbClr val="000099"/>
              </a:solidFill>
            </a:endParaRPr>
          </a:p>
        </p:txBody>
      </p:sp>
      <p:pic>
        <p:nvPicPr>
          <p:cNvPr id="10243" name="Рисунок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AF8F9"/>
              </a:clrFrom>
              <a:clrTo>
                <a:srgbClr val="FAF8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57663" y="188913"/>
            <a:ext cx="7810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07288" cy="792088"/>
          </a:xfrm>
          <a:prstGeom prst="round2Diag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ОСНОВНЫЕ  НАПРАВЛЕНИЯ  НАЛОГОВОЙ       ПОЛИТИКИ</a:t>
            </a: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9461" name="Содержимое 2"/>
          <p:cNvSpPr>
            <a:spLocks noGrp="1"/>
          </p:cNvSpPr>
          <p:nvPr>
            <p:ph idx="1"/>
          </p:nvPr>
        </p:nvSpPr>
        <p:spPr>
          <a:xfrm>
            <a:off x="250825" y="1196975"/>
            <a:ext cx="8569325" cy="5184775"/>
          </a:xfrm>
        </p:spPr>
        <p:txBody>
          <a:bodyPr/>
          <a:lstStyle/>
          <a:p>
            <a:pPr algn="just" eaLnBrk="1" hangingPunct="1">
              <a:buFont typeface="Wingdings" pitchFamily="2" charset="2"/>
              <a:buChar char="Ø"/>
            </a:pPr>
            <a:r>
              <a:rPr lang="ru-RU" sz="1400" b="1" smtClean="0">
                <a:solidFill>
                  <a:srgbClr val="000099"/>
                </a:solidFill>
                <a:latin typeface="Book Antiqua" pitchFamily="18" charset="0"/>
              </a:rPr>
              <a:t>Осуществление контроля за своевременностью и полнотой перечисления в бюджетную систему налогов  и неналоговых платежей;</a:t>
            </a:r>
          </a:p>
          <a:p>
            <a:pPr algn="just" eaLnBrk="1" hangingPunct="1">
              <a:buFont typeface="Wingdings" pitchFamily="2" charset="2"/>
              <a:buChar char="Ø"/>
            </a:pPr>
            <a:r>
              <a:rPr lang="ru-RU" sz="1400" b="1" smtClean="0">
                <a:solidFill>
                  <a:srgbClr val="000099"/>
                </a:solidFill>
                <a:latin typeface="Book Antiqua" pitchFamily="18" charset="0"/>
              </a:rPr>
              <a:t>Продолжение практики работы комиссий по обеспечению доходов местного бюджета;</a:t>
            </a:r>
          </a:p>
          <a:p>
            <a:pPr algn="just" eaLnBrk="1" hangingPunct="1">
              <a:buFont typeface="Wingdings" pitchFamily="2" charset="2"/>
              <a:buChar char="Ø"/>
            </a:pPr>
            <a:r>
              <a:rPr lang="ru-RU" sz="1400" b="1" smtClean="0">
                <a:solidFill>
                  <a:srgbClr val="000099"/>
                </a:solidFill>
                <a:latin typeface="Book Antiqua" pitchFamily="18" charset="0"/>
              </a:rPr>
              <a:t>Взаимодействие органов местного самоуправления с налоговыми органами и другими администраторами доходов в целях повышения качества администрирования платежей и сокращения недоимки, усиление претензионно -исковой работы с неплательщиками и осуществление мер принудительного взыскания задолженности;</a:t>
            </a:r>
          </a:p>
          <a:p>
            <a:pPr algn="just" eaLnBrk="1" hangingPunct="1">
              <a:buFont typeface="Wingdings" pitchFamily="2" charset="2"/>
              <a:buChar char="Ø"/>
            </a:pPr>
            <a:r>
              <a:rPr lang="ru-RU" sz="1400" b="1" smtClean="0">
                <a:solidFill>
                  <a:srgbClr val="000099"/>
                </a:solidFill>
                <a:latin typeface="Book Antiqua" pitchFamily="18" charset="0"/>
              </a:rPr>
              <a:t>Отмена неэффективных и неиспользуемых налоговых льгот;</a:t>
            </a:r>
          </a:p>
          <a:p>
            <a:pPr algn="just" eaLnBrk="1" hangingPunct="1">
              <a:buFont typeface="Wingdings" pitchFamily="2" charset="2"/>
              <a:buChar char="Ø"/>
            </a:pPr>
            <a:r>
              <a:rPr lang="ru-RU" sz="1400" b="1" smtClean="0">
                <a:solidFill>
                  <a:srgbClr val="000099"/>
                </a:solidFill>
                <a:latin typeface="Book Antiqua" pitchFamily="18" charset="0"/>
              </a:rPr>
              <a:t>Сохранение на период 2021-2023 годов ограничений на принятие новых налоговых льгот по местным налогам;</a:t>
            </a:r>
          </a:p>
          <a:p>
            <a:pPr algn="just" eaLnBrk="1" hangingPunct="1">
              <a:buFont typeface="Wingdings" pitchFamily="2" charset="2"/>
              <a:buChar char="Ø"/>
            </a:pPr>
            <a:r>
              <a:rPr lang="ru-RU" sz="1400" b="1" smtClean="0">
                <a:solidFill>
                  <a:srgbClr val="000099"/>
                </a:solidFill>
                <a:latin typeface="Book Antiqua" pitchFamily="18" charset="0"/>
              </a:rPr>
              <a:t>Продолжение работы, направленной на расширение налоговой базы по имущественным налогам путем выявления имущества и земельных участков, которые до настоящего времени не зарегистрированы или зарегистрированы с неполным отражением сведений, необходимых для исчисления налогов;</a:t>
            </a:r>
          </a:p>
          <a:p>
            <a:pPr algn="just" eaLnBrk="1" hangingPunct="1">
              <a:buFont typeface="Wingdings" pitchFamily="2" charset="2"/>
              <a:buChar char="Ø"/>
            </a:pPr>
            <a:r>
              <a:rPr lang="ru-RU" sz="1400" b="1" smtClean="0">
                <a:solidFill>
                  <a:srgbClr val="000099"/>
                </a:solidFill>
                <a:latin typeface="Book Antiqua" pitchFamily="18" charset="0"/>
              </a:rPr>
              <a:t>Продолжение  работы по инвентаризации и оптимизации имущества муниципальной казны;</a:t>
            </a:r>
          </a:p>
          <a:p>
            <a:pPr algn="just" eaLnBrk="1" hangingPunct="1">
              <a:buFont typeface="Wingdings" pitchFamily="2" charset="2"/>
              <a:buChar char="Ø"/>
            </a:pPr>
            <a:r>
              <a:rPr lang="ru-RU" sz="1400" b="1" smtClean="0">
                <a:solidFill>
                  <a:srgbClr val="000099"/>
                </a:solidFill>
                <a:latin typeface="Book Antiqua" pitchFamily="18" charset="0"/>
              </a:rPr>
              <a:t>Активизация работы по вовлечению в хозяйственный оборот или приватизация неиспользуемых объектов недвижимости и земельных участков.</a:t>
            </a:r>
          </a:p>
          <a:p>
            <a:pPr algn="just" eaLnBrk="1" hangingPunct="1">
              <a:buFont typeface="Wingdings" pitchFamily="2" charset="2"/>
              <a:buChar char="Ø"/>
            </a:pPr>
            <a:endParaRPr lang="ru-RU" sz="1400" b="1" smtClean="0">
              <a:solidFill>
                <a:srgbClr val="000099"/>
              </a:solidFill>
              <a:latin typeface="Book Antiqua" pitchFamily="18" charset="0"/>
            </a:endParaRPr>
          </a:p>
          <a:p>
            <a:pPr algn="just" eaLnBrk="1" hangingPunct="1">
              <a:buFont typeface="Wingdings" pitchFamily="2" charset="2"/>
              <a:buChar char="Ø"/>
            </a:pPr>
            <a:endParaRPr lang="ru-RU" sz="1400" b="1" smtClean="0">
              <a:solidFill>
                <a:srgbClr val="000099"/>
              </a:solidFill>
              <a:latin typeface="Book Antiqua" pitchFamily="18" charset="0"/>
            </a:endParaRPr>
          </a:p>
          <a:p>
            <a:pPr algn="just" eaLnBrk="1" hangingPunct="1">
              <a:buFont typeface="Wingdings" pitchFamily="2" charset="2"/>
              <a:buChar char="Ø"/>
            </a:pPr>
            <a:endParaRPr lang="ru-RU" sz="1400" b="1" smtClean="0">
              <a:solidFill>
                <a:srgbClr val="000099"/>
              </a:solidFill>
              <a:latin typeface="Book Antiqua" pitchFamily="18" charset="0"/>
            </a:endParaRPr>
          </a:p>
          <a:p>
            <a:pPr algn="just" eaLnBrk="1" hangingPunct="1">
              <a:buFont typeface="Wingdings" pitchFamily="2" charset="2"/>
              <a:buChar char="Ø"/>
            </a:pPr>
            <a:endParaRPr lang="ru-RU" sz="1400" b="1" smtClean="0">
              <a:solidFill>
                <a:srgbClr val="000099"/>
              </a:solidFill>
              <a:latin typeface="Book Antiqua" pitchFamily="18" charset="0"/>
            </a:endParaRPr>
          </a:p>
          <a:p>
            <a:pPr algn="just" eaLnBrk="1" hangingPunct="1">
              <a:buFont typeface="Wingdings" pitchFamily="2" charset="2"/>
              <a:buChar char="Ø"/>
            </a:pPr>
            <a:endParaRPr lang="ru-RU" sz="1400" b="1" smtClean="0">
              <a:solidFill>
                <a:srgbClr val="000099"/>
              </a:solidFill>
              <a:latin typeface="Book Antiqua" pitchFamily="18" charset="0"/>
            </a:endParaRPr>
          </a:p>
          <a:p>
            <a:pPr algn="just" eaLnBrk="1" hangingPunct="1">
              <a:buFont typeface="Wingdings" pitchFamily="2" charset="2"/>
              <a:buChar char="Ø"/>
            </a:pPr>
            <a:endParaRPr lang="ru-RU" sz="1400" b="1" smtClean="0">
              <a:solidFill>
                <a:srgbClr val="000099"/>
              </a:solidFill>
              <a:latin typeface="Book Antiqua" pitchFamily="18" charset="0"/>
            </a:endParaRPr>
          </a:p>
          <a:p>
            <a:pPr algn="just" eaLnBrk="1" hangingPunct="1">
              <a:buFont typeface="Wingdings" pitchFamily="2" charset="2"/>
              <a:buChar char="Ø"/>
            </a:pPr>
            <a:endParaRPr lang="ru-RU" sz="1400" b="1" smtClean="0">
              <a:solidFill>
                <a:srgbClr val="000099"/>
              </a:solidFill>
              <a:latin typeface="Book Antiqua" pitchFamily="18" charset="0"/>
            </a:endParaRPr>
          </a:p>
          <a:p>
            <a:pPr algn="just" eaLnBrk="1" hangingPunct="1"/>
            <a:endParaRPr lang="ru-RU" sz="1400" b="1" smtClean="0">
              <a:solidFill>
                <a:srgbClr val="000099"/>
              </a:solidFill>
              <a:latin typeface="Book Antiqua" pitchFamily="18" charset="0"/>
            </a:endParaRPr>
          </a:p>
          <a:p>
            <a:pPr algn="just" eaLnBrk="1" hangingPunct="1"/>
            <a:endParaRPr lang="ru-RU" sz="1400" b="1" smtClean="0">
              <a:latin typeface="Book Antiqua" pitchFamily="18" charset="0"/>
            </a:endParaRPr>
          </a:p>
          <a:p>
            <a:pPr algn="just" eaLnBrk="1" hangingPunct="1"/>
            <a:endParaRPr lang="ru-RU" sz="1400" b="1" smtClean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971600" y="260648"/>
            <a:ext cx="7920880" cy="648072"/>
          </a:xfrm>
          <a:prstGeom prst="round2Diag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ОСНОВНЫЕ НАПРАВЛЕНИЯ   БЮДЖЕТНОЙ ПОЛИТИКИ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</a:p>
        </p:txBody>
      </p:sp>
      <p:sp>
        <p:nvSpPr>
          <p:cNvPr id="20483" name="Содержимое 2"/>
          <p:cNvSpPr>
            <a:spLocks noGrp="1"/>
          </p:cNvSpPr>
          <p:nvPr>
            <p:ph type="subTitle" idx="1"/>
          </p:nvPr>
        </p:nvSpPr>
        <p:spPr>
          <a:xfrm>
            <a:off x="323850" y="1484313"/>
            <a:ext cx="8640763" cy="4891087"/>
          </a:xfrm>
        </p:spPr>
        <p:txBody>
          <a:bodyPr>
            <a:normAutofit fontScale="92500"/>
          </a:bodyPr>
          <a:lstStyle/>
          <a:p>
            <a:pPr marR="0" algn="just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160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Обеспечение достижения показателей и выполнения мероприятий, утвержденных в отраслевых «дорожных картах» и муниципальных программах; </a:t>
            </a:r>
          </a:p>
          <a:p>
            <a:pPr marR="0" algn="just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160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Сохранение достигнутых в 2020 году индикаторов повышения оплаты труда отдельных категорий работников согласно Указам Президента Российской Федерации с учетом  проведения предусмотренных в отраслевых «дорожных картах» мероприятий по оптимизации расходов и привлечению средств от приносящей доход деятельности;</a:t>
            </a:r>
          </a:p>
          <a:p>
            <a:pPr marR="0" algn="just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160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Обеспечение индексации заработной платы работников бюджетного сектора экономики, на которых не распространяются указы Президента Российской Федерации;</a:t>
            </a:r>
          </a:p>
          <a:p>
            <a:pPr marR="0" algn="just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160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Недопущение образования просроченной кредиторской задолженности по заработной плате;</a:t>
            </a:r>
          </a:p>
          <a:p>
            <a:pPr marR="0" algn="just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160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Оптимизация сети учреждений на основе нагрузки на учреждения, расширение доступа негосударственного сектора к предоставлению муниципальных услуг за счет бюджетных средств; </a:t>
            </a:r>
          </a:p>
          <a:p>
            <a:pPr marR="0" algn="just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160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Использование механизмов государственно-частного партнерства для привлечения инвестиций в социальную сферу, энергетику, жилищно-коммунальное хозяйство, дорожное строительство;</a:t>
            </a:r>
          </a:p>
          <a:p>
            <a:pPr marR="0" algn="just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160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Финансирование в приоритетном порядке инвестиционных объектов с высокой степенью готовности  к вводу в эксплуатацию, а также объектов, готовых к началу строительства и соответствующим задачам социально-экономического развития; </a:t>
            </a:r>
          </a:p>
          <a:p>
            <a:pPr marR="0" algn="just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160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Оптимизация инвестиционных расходов, в том числе за счет проведения мероприятий по сокращению объемов незавершённого строительства</a:t>
            </a:r>
          </a:p>
          <a:p>
            <a:pPr marR="0" algn="just"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ru-RU" sz="160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R="0" algn="just" eaLnBrk="1" hangingPunct="1">
              <a:lnSpc>
                <a:spcPct val="90000"/>
              </a:lnSpc>
            </a:pPr>
            <a:r>
              <a:rPr 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R="0" algn="just" eaLnBrk="1" hangingPunct="1">
              <a:lnSpc>
                <a:spcPct val="90000"/>
              </a:lnSpc>
            </a:pPr>
            <a:endParaRPr lang="ru-RU" sz="1600" smtClean="0">
              <a:latin typeface="Book Antiqua" pitchFamily="18" charset="0"/>
            </a:endParaRPr>
          </a:p>
          <a:p>
            <a:pPr marR="0" algn="just" eaLnBrk="1" hangingPunct="1">
              <a:lnSpc>
                <a:spcPct val="90000"/>
              </a:lnSpc>
            </a:pPr>
            <a:endParaRPr lang="ru-RU" sz="1600" smtClean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1152525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ОСНОВНЫЕ  ПАРАМЕТРЫ  БЮДЖЕТА  </a:t>
            </a:r>
            <a:b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 2021-2023 ГОДЫ</a:t>
            </a:r>
            <a:b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sz="2400" dirty="0"/>
          </a:p>
        </p:txBody>
      </p:sp>
      <p:graphicFrame>
        <p:nvGraphicFramePr>
          <p:cNvPr id="5" name="Содержимое 3"/>
          <p:cNvGraphicFramePr>
            <a:graphicFrameLocks noGrp="1"/>
          </p:cNvGraphicFramePr>
          <p:nvPr>
            <p:ph idx="1"/>
          </p:nvPr>
        </p:nvGraphicFramePr>
        <p:xfrm>
          <a:off x="565150" y="1412875"/>
          <a:ext cx="8110538" cy="3600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524000" y="5229225"/>
          <a:ext cx="6000328" cy="1512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082"/>
                <a:gridCol w="1500082"/>
                <a:gridCol w="1500082"/>
                <a:gridCol w="1500082"/>
              </a:tblGrid>
              <a:tr h="37804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Дефицит </a:t>
                      </a:r>
                      <a:endParaRPr lang="ru-RU" dirty="0"/>
                    </a:p>
                  </a:txBody>
                  <a:tcPr/>
                </a:tc>
              </a:tr>
              <a:tr h="378042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1 891 185,7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1 926 317,9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-35 132,2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8042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2022год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1 976 534,2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1 976 602,5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-17 068,3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8042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2023год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2 114 730,7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2 114 730,7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-10 085,7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435280" cy="864096"/>
          </a:xfrm>
          <a:prstGeom prst="round2DiagRect">
            <a:avLst/>
          </a:prstGeom>
          <a:solidFill>
            <a:schemeClr val="accent1"/>
          </a:solidFill>
          <a:ln>
            <a:solidFill>
              <a:schemeClr val="accent2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ДОХОДЫ  БЮДЖЕТА </a:t>
            </a:r>
            <a:endParaRPr lang="ru-RU" sz="24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одержимое 5"/>
          <p:cNvGraphicFramePr>
            <a:graphicFrameLocks noGrp="1"/>
          </p:cNvGraphicFramePr>
          <p:nvPr>
            <p:ph idx="1"/>
          </p:nvPr>
        </p:nvGraphicFramePr>
        <p:xfrm>
          <a:off x="539552" y="1196752"/>
          <a:ext cx="828092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 descr="доходы все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00192" y="4437112"/>
            <a:ext cx="2843808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Выноска-облако 6"/>
          <p:cNvSpPr/>
          <p:nvPr/>
        </p:nvSpPr>
        <p:spPr>
          <a:xfrm>
            <a:off x="6875463" y="5516563"/>
            <a:ext cx="1441450" cy="865187"/>
          </a:xfrm>
          <a:prstGeom prst="cloudCallout">
            <a:avLst/>
          </a:prstGeom>
          <a:solidFill>
            <a:srgbClr val="CC9900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400" b="1" dirty="0">
                <a:solidFill>
                  <a:schemeClr val="bg1"/>
                </a:solidFill>
                <a:latin typeface="Book Antiqua" pitchFamily="18" charset="0"/>
              </a:rPr>
              <a:t>Доходы</a:t>
            </a:r>
          </a:p>
          <a:p>
            <a:pPr algn="ctr" eaLnBrk="0" hangingPunct="0">
              <a:defRPr/>
            </a:pPr>
            <a:r>
              <a:rPr lang="ru-RU" sz="1400" b="1" dirty="0">
                <a:solidFill>
                  <a:schemeClr val="bg1"/>
                </a:solidFill>
                <a:latin typeface="Book Antiqua" pitchFamily="18" charset="0"/>
              </a:rPr>
              <a:t>района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одержимое 11"/>
          <p:cNvGraphicFramePr>
            <a:graphicFrameLocks noGrp="1"/>
          </p:cNvGraphicFramePr>
          <p:nvPr>
            <p:ph sz="half" idx="1"/>
          </p:nvPr>
        </p:nvGraphicFramePr>
        <p:xfrm>
          <a:off x="50800" y="815975"/>
          <a:ext cx="3956050" cy="3165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Содержимое 12"/>
          <p:cNvGraphicFramePr>
            <a:graphicFrameLocks noGrp="1"/>
          </p:cNvGraphicFramePr>
          <p:nvPr>
            <p:ph sz="quarter" idx="2"/>
          </p:nvPr>
        </p:nvGraphicFramePr>
        <p:xfrm>
          <a:off x="4983163" y="887413"/>
          <a:ext cx="3967162" cy="2735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Содержимое 13"/>
          <p:cNvGraphicFramePr>
            <a:graphicFrameLocks noGrp="1"/>
          </p:cNvGraphicFramePr>
          <p:nvPr>
            <p:ph sz="quarter" idx="3"/>
          </p:nvPr>
        </p:nvGraphicFramePr>
        <p:xfrm>
          <a:off x="2678113" y="2832100"/>
          <a:ext cx="4037012" cy="2254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0" y="0"/>
            <a:ext cx="9144000" cy="720080"/>
          </a:xfrm>
          <a:prstGeom prst="round2DiagRect">
            <a:avLst/>
          </a:prstGeom>
          <a:solidFill>
            <a:schemeClr val="accent1"/>
          </a:solidFill>
          <a:ln>
            <a:solidFill>
              <a:schemeClr val="accent2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2400" b="1" dirty="0">
                <a:latin typeface="Book Antiqua" pitchFamily="18" charset="0"/>
              </a:rPr>
              <a:t> </a:t>
            </a:r>
            <a:r>
              <a:rPr 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ОБЩИЙ ОБЪЕМ ДОХОДОВ   БЮДЖЕТА  НА  </a:t>
            </a:r>
          </a:p>
          <a:p>
            <a:pPr algn="ctr" eaLnBrk="0" hangingPunct="0">
              <a:defRPr/>
            </a:pPr>
            <a:r>
              <a:rPr 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2021-2023  ГОДЫ</a:t>
            </a: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179388" y="5084763"/>
          <a:ext cx="8784977" cy="177410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975769"/>
                <a:gridCol w="2524168"/>
                <a:gridCol w="1905619"/>
                <a:gridCol w="1591626"/>
                <a:gridCol w="1787795"/>
              </a:tblGrid>
              <a:tr h="291784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  <a:latin typeface="Book Antiqua" pitchFamily="18" charset="0"/>
                        </a:rPr>
                        <a:t>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>
                    <a:solidFill>
                      <a:srgbClr val="9CD7F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  <a:latin typeface="Book Antiqua" pitchFamily="18" charset="0"/>
                        </a:rPr>
                        <a:t>Общий объем доходов бюджета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>
                    <a:solidFill>
                      <a:srgbClr val="9CD7F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  <a:latin typeface="Book Antiqua" pitchFamily="18" charset="0"/>
                        </a:rPr>
                        <a:t>в том числе: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>
                    <a:solidFill>
                      <a:srgbClr val="9CD7F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3399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4566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3399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  <a:latin typeface="Book Antiqua" pitchFamily="18" charset="0"/>
                        </a:rPr>
                        <a:t>Налоговые доходы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  <a:latin typeface="Book Antiqua" pitchFamily="18" charset="0"/>
                        </a:rPr>
                        <a:t>Неналоговые доходы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  <a:latin typeface="Book Antiqua" pitchFamily="18" charset="0"/>
                        </a:rPr>
                        <a:t>Безвозмездные поступления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>
                    <a:solidFill>
                      <a:srgbClr val="0066FF"/>
                    </a:solidFill>
                  </a:tcPr>
                </a:tc>
              </a:tr>
              <a:tr h="334895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rgbClr val="003366"/>
                          </a:solidFill>
                          <a:effectLst/>
                          <a:latin typeface="Book Antiqua" pitchFamily="18" charset="0"/>
                        </a:rPr>
                        <a:t>2021</a:t>
                      </a:r>
                      <a:endParaRPr lang="ru-RU" sz="1600" b="1" i="0" dirty="0">
                        <a:solidFill>
                          <a:srgbClr val="003366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>
                    <a:solidFill>
                      <a:srgbClr val="9CD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rgbClr val="003366"/>
                          </a:solidFill>
                          <a:effectLst/>
                          <a:latin typeface="Book Antiqua" pitchFamily="18" charset="0"/>
                        </a:rPr>
                        <a:t>1 891 185,7</a:t>
                      </a:r>
                      <a:endParaRPr lang="ru-RU" sz="1600" b="1" i="0" dirty="0">
                        <a:solidFill>
                          <a:srgbClr val="003366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>
                    <a:solidFill>
                      <a:srgbClr val="9CD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rgbClr val="003366"/>
                          </a:solidFill>
                          <a:effectLst/>
                          <a:latin typeface="Book Antiqua" pitchFamily="18" charset="0"/>
                        </a:rPr>
                        <a:t>320 155,0</a:t>
                      </a:r>
                      <a:endParaRPr lang="ru-RU" sz="1600" b="1" i="0" dirty="0">
                        <a:solidFill>
                          <a:srgbClr val="003366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>
                    <a:solidFill>
                      <a:srgbClr val="9CD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rgbClr val="003366"/>
                          </a:solidFill>
                          <a:effectLst/>
                          <a:latin typeface="Book Antiqua" pitchFamily="18" charset="0"/>
                        </a:rPr>
                        <a:t>34 194,6</a:t>
                      </a:r>
                      <a:endParaRPr lang="ru-RU" sz="1600" b="1" i="0" dirty="0">
                        <a:solidFill>
                          <a:srgbClr val="003366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>
                    <a:solidFill>
                      <a:srgbClr val="9CD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rgbClr val="003366"/>
                          </a:solidFill>
                          <a:effectLst/>
                          <a:latin typeface="Book Antiqua" pitchFamily="18" charset="0"/>
                        </a:rPr>
                        <a:t>1 536 836,1</a:t>
                      </a:r>
                      <a:endParaRPr lang="ru-RU" sz="1600" b="1" i="0" dirty="0">
                        <a:solidFill>
                          <a:srgbClr val="003366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>
                    <a:solidFill>
                      <a:srgbClr val="9CD7FC"/>
                    </a:solidFill>
                  </a:tcPr>
                </a:tc>
              </a:tr>
              <a:tr h="334895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rgbClr val="003366"/>
                          </a:solidFill>
                          <a:effectLst/>
                          <a:latin typeface="Book Antiqua" pitchFamily="18" charset="0"/>
                        </a:rPr>
                        <a:t>2022</a:t>
                      </a:r>
                      <a:endParaRPr lang="ru-RU" sz="1600" b="1" i="0" dirty="0">
                        <a:solidFill>
                          <a:srgbClr val="003366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>
                    <a:solidFill>
                      <a:srgbClr val="9CD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rgbClr val="003366"/>
                          </a:solidFill>
                          <a:effectLst/>
                          <a:latin typeface="Book Antiqua" pitchFamily="18" charset="0"/>
                        </a:rPr>
                        <a:t>1 976 534,2</a:t>
                      </a:r>
                      <a:endParaRPr lang="ru-RU" sz="1600" b="1" i="0" dirty="0">
                        <a:solidFill>
                          <a:srgbClr val="003366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>
                    <a:solidFill>
                      <a:srgbClr val="9CD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rgbClr val="003366"/>
                          </a:solidFill>
                          <a:effectLst/>
                          <a:latin typeface="Book Antiqua" pitchFamily="18" charset="0"/>
                        </a:rPr>
                        <a:t>329 344,3</a:t>
                      </a:r>
                      <a:endParaRPr lang="ru-RU" sz="1600" b="1" i="0" dirty="0">
                        <a:solidFill>
                          <a:srgbClr val="003366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>
                    <a:solidFill>
                      <a:srgbClr val="9CD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rgbClr val="003366"/>
                          </a:solidFill>
                          <a:effectLst/>
                          <a:latin typeface="Book Antiqua" pitchFamily="18" charset="0"/>
                        </a:rPr>
                        <a:t>31</a:t>
                      </a:r>
                      <a:r>
                        <a:rPr lang="ru-RU" sz="1600" b="1" i="0" baseline="0" dirty="0" smtClean="0">
                          <a:solidFill>
                            <a:srgbClr val="003366"/>
                          </a:solidFill>
                          <a:effectLst/>
                          <a:latin typeface="Book Antiqua" pitchFamily="18" charset="0"/>
                        </a:rPr>
                        <a:t> 831,4</a:t>
                      </a:r>
                      <a:endParaRPr lang="ru-RU" sz="1600" b="1" i="0" dirty="0">
                        <a:solidFill>
                          <a:srgbClr val="003366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>
                    <a:solidFill>
                      <a:srgbClr val="9CD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rgbClr val="003366"/>
                          </a:solidFill>
                          <a:effectLst/>
                          <a:latin typeface="Book Antiqua" pitchFamily="18" charset="0"/>
                        </a:rPr>
                        <a:t>1 632 550,1</a:t>
                      </a:r>
                      <a:endParaRPr lang="ru-RU" sz="1600" b="1" i="0" dirty="0">
                        <a:solidFill>
                          <a:srgbClr val="003366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>
                    <a:solidFill>
                      <a:srgbClr val="9CD7FC"/>
                    </a:solidFill>
                  </a:tcPr>
                </a:tc>
              </a:tr>
              <a:tr h="354565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rgbClr val="003366"/>
                          </a:solidFill>
                          <a:effectLst/>
                          <a:latin typeface="Book Antiqua" pitchFamily="18" charset="0"/>
                        </a:rPr>
                        <a:t>2023</a:t>
                      </a:r>
                      <a:endParaRPr lang="ru-RU" sz="1600" b="1" i="0" dirty="0">
                        <a:solidFill>
                          <a:srgbClr val="003366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>
                    <a:solidFill>
                      <a:srgbClr val="9CD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rgbClr val="003366"/>
                          </a:solidFill>
                          <a:effectLst/>
                          <a:latin typeface="Book Antiqua" pitchFamily="18" charset="0"/>
                        </a:rPr>
                        <a:t>2 114 730,7</a:t>
                      </a:r>
                      <a:endParaRPr lang="ru-RU" sz="1600" b="1" i="0" dirty="0">
                        <a:solidFill>
                          <a:srgbClr val="003366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>
                    <a:solidFill>
                      <a:srgbClr val="9CD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rgbClr val="003366"/>
                          </a:solidFill>
                          <a:effectLst/>
                          <a:latin typeface="Book Antiqua" pitchFamily="18" charset="0"/>
                        </a:rPr>
                        <a:t>344 864,3</a:t>
                      </a:r>
                      <a:endParaRPr lang="ru-RU" sz="1600" b="1" i="0" dirty="0">
                        <a:solidFill>
                          <a:srgbClr val="003366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>
                    <a:solidFill>
                      <a:srgbClr val="9CD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rgbClr val="003366"/>
                          </a:solidFill>
                          <a:effectLst/>
                          <a:latin typeface="Book Antiqua" pitchFamily="18" charset="0"/>
                        </a:rPr>
                        <a:t>31 834,2</a:t>
                      </a:r>
                      <a:endParaRPr lang="ru-RU" sz="1600" b="1" i="0" dirty="0">
                        <a:solidFill>
                          <a:srgbClr val="003366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>
                    <a:solidFill>
                      <a:srgbClr val="9CD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rgbClr val="003366"/>
                          </a:solidFill>
                          <a:effectLst/>
                          <a:latin typeface="Book Antiqua" pitchFamily="18" charset="0"/>
                        </a:rPr>
                        <a:t>1 755 223,8</a:t>
                      </a:r>
                      <a:endParaRPr lang="ru-RU" sz="1600" b="1" i="0" dirty="0">
                        <a:solidFill>
                          <a:srgbClr val="003366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>
                    <a:solidFill>
                      <a:srgbClr val="9CD7FC"/>
                    </a:solidFill>
                  </a:tcPr>
                </a:tc>
              </a:tr>
            </a:tbl>
          </a:graphicData>
        </a:graphic>
      </p:graphicFrame>
      <p:sp>
        <p:nvSpPr>
          <p:cNvPr id="23594" name="TextBox 17"/>
          <p:cNvSpPr txBox="1">
            <a:spLocks noChangeArrowheads="1"/>
          </p:cNvSpPr>
          <p:nvPr/>
        </p:nvSpPr>
        <p:spPr bwMode="auto">
          <a:xfrm>
            <a:off x="611188" y="2205038"/>
            <a:ext cx="9366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200" b="1">
                <a:solidFill>
                  <a:schemeClr val="bg1"/>
                </a:solidFill>
              </a:rPr>
              <a:t>1536836,1</a:t>
            </a:r>
          </a:p>
        </p:txBody>
      </p:sp>
      <p:sp>
        <p:nvSpPr>
          <p:cNvPr id="23595" name="TextBox 18"/>
          <p:cNvSpPr txBox="1">
            <a:spLocks noChangeArrowheads="1"/>
          </p:cNvSpPr>
          <p:nvPr/>
        </p:nvSpPr>
        <p:spPr bwMode="auto">
          <a:xfrm>
            <a:off x="2987675" y="4221163"/>
            <a:ext cx="10080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200" b="1">
                <a:solidFill>
                  <a:schemeClr val="bg1"/>
                </a:solidFill>
              </a:rPr>
              <a:t>1755223,8</a:t>
            </a:r>
          </a:p>
        </p:txBody>
      </p:sp>
      <p:sp>
        <p:nvSpPr>
          <p:cNvPr id="23596" name="TextBox 19"/>
          <p:cNvSpPr txBox="1">
            <a:spLocks noChangeArrowheads="1"/>
          </p:cNvSpPr>
          <p:nvPr/>
        </p:nvSpPr>
        <p:spPr bwMode="auto">
          <a:xfrm>
            <a:off x="5651500" y="2420938"/>
            <a:ext cx="9366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200" b="1">
                <a:solidFill>
                  <a:schemeClr val="bg1"/>
                </a:solidFill>
              </a:rPr>
              <a:t>1632550,1</a:t>
            </a:r>
          </a:p>
        </p:txBody>
      </p:sp>
      <p:sp>
        <p:nvSpPr>
          <p:cNvPr id="23597" name="TextBox 20"/>
          <p:cNvSpPr txBox="1">
            <a:spLocks noChangeArrowheads="1"/>
          </p:cNvSpPr>
          <p:nvPr/>
        </p:nvSpPr>
        <p:spPr bwMode="auto">
          <a:xfrm>
            <a:off x="1258888" y="1196975"/>
            <a:ext cx="9366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200" b="1">
                <a:solidFill>
                  <a:schemeClr val="bg1"/>
                </a:solidFill>
              </a:rPr>
              <a:t>43 442,8</a:t>
            </a:r>
          </a:p>
        </p:txBody>
      </p:sp>
      <p:sp>
        <p:nvSpPr>
          <p:cNvPr id="23598" name="TextBox 21"/>
          <p:cNvSpPr txBox="1">
            <a:spLocks noChangeArrowheads="1"/>
          </p:cNvSpPr>
          <p:nvPr/>
        </p:nvSpPr>
        <p:spPr bwMode="auto">
          <a:xfrm>
            <a:off x="6084888" y="1341438"/>
            <a:ext cx="7905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200" b="1">
                <a:solidFill>
                  <a:schemeClr val="bg1"/>
                </a:solidFill>
              </a:rPr>
              <a:t>44 541,6</a:t>
            </a:r>
          </a:p>
        </p:txBody>
      </p:sp>
      <p:sp>
        <p:nvSpPr>
          <p:cNvPr id="23599" name="TextBox 22"/>
          <p:cNvSpPr txBox="1">
            <a:spLocks noChangeArrowheads="1"/>
          </p:cNvSpPr>
          <p:nvPr/>
        </p:nvSpPr>
        <p:spPr bwMode="auto">
          <a:xfrm>
            <a:off x="2339975" y="1412875"/>
            <a:ext cx="6477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200" b="1">
                <a:solidFill>
                  <a:schemeClr val="bg1"/>
                </a:solidFill>
              </a:rPr>
              <a:t>984,0</a:t>
            </a:r>
          </a:p>
        </p:txBody>
      </p:sp>
      <p:sp>
        <p:nvSpPr>
          <p:cNvPr id="23600" name="TextBox 23"/>
          <p:cNvSpPr txBox="1">
            <a:spLocks noChangeArrowheads="1"/>
          </p:cNvSpPr>
          <p:nvPr/>
        </p:nvSpPr>
        <p:spPr bwMode="auto">
          <a:xfrm>
            <a:off x="3635375" y="3284538"/>
            <a:ext cx="7207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200" b="1">
                <a:solidFill>
                  <a:schemeClr val="bg1"/>
                </a:solidFill>
              </a:rPr>
              <a:t>46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179388" y="1484313"/>
          <a:ext cx="4176712" cy="3097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Содержимое 7"/>
          <p:cNvGraphicFramePr>
            <a:graphicFrameLocks noGrp="1"/>
          </p:cNvGraphicFramePr>
          <p:nvPr>
            <p:ph sz="quarter" idx="2"/>
          </p:nvPr>
        </p:nvGraphicFramePr>
        <p:xfrm>
          <a:off x="0" y="1168400"/>
          <a:ext cx="8816975" cy="568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179512" y="0"/>
            <a:ext cx="8712968" cy="836712"/>
          </a:xfrm>
          <a:prstGeom prst="round2DiagRect">
            <a:avLst/>
          </a:prstGeom>
          <a:solidFill>
            <a:schemeClr val="accent1"/>
          </a:solidFill>
          <a:ln>
            <a:solidFill>
              <a:schemeClr val="accent2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НАЛОГОВЫЕ И НЕНАЛОГОВЫЕ ДОХОДЫ ПО ВИДАМ ДОХОД В  2021-2023  </a:t>
            </a:r>
            <a:r>
              <a:rPr 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гг.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71800" y="980728"/>
            <a:ext cx="4680520" cy="3888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0099"/>
                </a:solidFill>
              </a:rPr>
              <a:t>Поступление платежей :</a:t>
            </a:r>
          </a:p>
          <a:p>
            <a:pPr algn="ctr">
              <a:defRPr/>
            </a:pP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НДФЛ</a:t>
            </a:r>
            <a: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: 2021 год -253 973,0 т.р. ; 2022 год -266 658,0 т.р.;2023 год-280 000,0т.р.;</a:t>
            </a:r>
          </a:p>
          <a:p>
            <a:pPr algn="ctr">
              <a:defRPr/>
            </a:pP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Налоги на совокупный доход</a:t>
            </a:r>
            <a: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год -29194,0 т.р.; 2022 год -21094,0 т.р.;2023 год -21094,0 т.р.;</a:t>
            </a:r>
          </a:p>
          <a:p>
            <a:pPr algn="ctr">
              <a:defRPr/>
            </a:pP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Госпошлина</a:t>
            </a:r>
            <a: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: 2021 год -8243,0 т.р.;2022 год -8243,0 т.р;2023 год-8243,0 т.р.;</a:t>
            </a:r>
          </a:p>
          <a:p>
            <a:pPr algn="ctr">
              <a:defRPr/>
            </a:pP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Акцизы </a:t>
            </a:r>
            <a: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:2021год -28745,0 т.р.;2022 год-33349,3т.р.; 2023 год-35527,3т.р;</a:t>
            </a:r>
          </a:p>
          <a:p>
            <a:pPr algn="ctr">
              <a:defRPr/>
            </a:pP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Неналоговые доходы</a:t>
            </a:r>
            <a: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2021 год -34194,6 т.р.;2022 год-31831,4 т.р.;2023 год-31834,2 т.р.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251520" y="188640"/>
            <a:ext cx="8712968" cy="720080"/>
          </a:xfrm>
          <a:prstGeom prst="round2DiagRect">
            <a:avLst/>
          </a:prstGeom>
          <a:solidFill>
            <a:schemeClr val="accent1"/>
          </a:solidFill>
          <a:ln>
            <a:solidFill>
              <a:schemeClr val="accent2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2400" b="1" dirty="0">
                <a:latin typeface="Book Antiqua" pitchFamily="18" charset="0"/>
              </a:rPr>
              <a:t>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</a:t>
            </a:r>
            <a:r>
              <a:rPr 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ПОНЯТИЕ  МЕЖБЮДЖЕТНЫХ ОТНОШЕНИЙ 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2852936"/>
            <a:ext cx="2483768" cy="4005064"/>
          </a:xfrm>
          <a:effectLst>
            <a:softEdge rad="112500"/>
          </a:effectLst>
        </p:spPr>
      </p:pic>
      <p:sp>
        <p:nvSpPr>
          <p:cNvPr id="6" name="Выноска-облако 5"/>
          <p:cNvSpPr/>
          <p:nvPr/>
        </p:nvSpPr>
        <p:spPr>
          <a:xfrm>
            <a:off x="827584" y="1556792"/>
            <a:ext cx="1512168" cy="1080120"/>
          </a:xfrm>
          <a:prstGeom prst="cloudCallout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solidFill>
              <a:srgbClr val="3366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24585" name="TextBox 6"/>
          <p:cNvSpPr txBox="1">
            <a:spLocks noChangeArrowheads="1"/>
          </p:cNvSpPr>
          <p:nvPr/>
        </p:nvSpPr>
        <p:spPr bwMode="auto">
          <a:xfrm>
            <a:off x="1042988" y="1844675"/>
            <a:ext cx="1008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400" b="1" i="1">
                <a:solidFill>
                  <a:srgbClr val="000099"/>
                </a:solidFill>
              </a:rPr>
              <a:t>Нужна помощь?</a:t>
            </a:r>
          </a:p>
        </p:txBody>
      </p:sp>
      <p:sp>
        <p:nvSpPr>
          <p:cNvPr id="14" name="Загнутый угол 13"/>
          <p:cNvSpPr/>
          <p:nvPr/>
        </p:nvSpPr>
        <p:spPr>
          <a:xfrm>
            <a:off x="2771775" y="1196975"/>
            <a:ext cx="6264275" cy="2519363"/>
          </a:xfrm>
          <a:prstGeom prst="foldedCorner">
            <a:avLst/>
          </a:prstGeom>
          <a:solidFill>
            <a:schemeClr val="accent1"/>
          </a:solidFill>
          <a:ln w="19050">
            <a:solidFill>
              <a:srgbClr val="3366FF"/>
            </a:solidFill>
          </a:ln>
          <a:effectLst>
            <a:outerShdw blurRad="50800" dist="50800" dir="5400000" algn="ctr" rotWithShape="0">
              <a:schemeClr val="bg2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endParaRPr lang="ru-RU" dirty="0"/>
          </a:p>
          <a:p>
            <a:pPr algn="just" eaLnBrk="0" hangingPunct="0">
              <a:defRPr/>
            </a:pPr>
            <a:r>
              <a:rPr lang="ru-RU" b="1" i="1" u="sng" dirty="0">
                <a:solidFill>
                  <a:srgbClr val="000099"/>
                </a:solidFill>
                <a:latin typeface="Book Antiqua" pitchFamily="18" charset="0"/>
              </a:rPr>
              <a:t>Межбюджетные отношения</a:t>
            </a:r>
            <a:r>
              <a:rPr lang="ru-RU" b="1" i="1" dirty="0">
                <a:solidFill>
                  <a:srgbClr val="000099"/>
                </a:solidFill>
                <a:latin typeface="Book Antiqua" pitchFamily="18" charset="0"/>
              </a:rPr>
              <a:t> — взаимоотношения между федеральными органами государственной власти, органами государственной власти субъектов Российской Федерации, органами местного самоуправления по вопросам регулирования бюджетных правоотношений, организации и осуществления бюджетного процесса. </a:t>
            </a:r>
            <a:endParaRPr lang="ru-RU" dirty="0">
              <a:solidFill>
                <a:srgbClr val="000099"/>
              </a:solidFill>
              <a:latin typeface="Book Antiqua" pitchFamily="18" charset="0"/>
            </a:endParaRPr>
          </a:p>
        </p:txBody>
      </p:sp>
      <p:sp>
        <p:nvSpPr>
          <p:cNvPr id="15" name="Загнутый угол 14"/>
          <p:cNvSpPr/>
          <p:nvPr/>
        </p:nvSpPr>
        <p:spPr>
          <a:xfrm>
            <a:off x="2879725" y="4076700"/>
            <a:ext cx="6264275" cy="1873250"/>
          </a:xfrm>
          <a:prstGeom prst="foldedCorner">
            <a:avLst/>
          </a:prstGeom>
          <a:solidFill>
            <a:schemeClr val="accent1"/>
          </a:solidFill>
          <a:ln w="19050">
            <a:solidFill>
              <a:srgbClr val="3366FF"/>
            </a:solidFill>
          </a:ln>
          <a:effectLst>
            <a:outerShdw blurRad="50800" dist="50800" dir="5400000" algn="ctr" rotWithShape="0">
              <a:schemeClr val="bg2">
                <a:lumMod val="40000"/>
                <a:lumOff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endParaRPr lang="ru-RU" dirty="0"/>
          </a:p>
          <a:p>
            <a:pPr algn="just" eaLnBrk="0" hangingPunct="0">
              <a:defRPr/>
            </a:pPr>
            <a:r>
              <a:rPr lang="ru-RU" b="1" i="1" u="sng" dirty="0">
                <a:solidFill>
                  <a:srgbClr val="000099"/>
                </a:solidFill>
                <a:latin typeface="Book Antiqua" pitchFamily="18" charset="0"/>
              </a:rPr>
              <a:t>Межбюджетные трансферты </a:t>
            </a:r>
            <a:r>
              <a:rPr lang="ru-RU" b="1" i="1" dirty="0">
                <a:solidFill>
                  <a:srgbClr val="000099"/>
                </a:solidFill>
                <a:latin typeface="Book Antiqua" pitchFamily="18" charset="0"/>
              </a:rPr>
              <a:t>— средства, предоставляемые одним бюджетом бюджетной системы Российской Федерации другому бюджету бюджетной системы Российской Федерации. </a:t>
            </a:r>
            <a:endParaRPr lang="ru-RU" dirty="0">
              <a:solidFill>
                <a:srgbClr val="000099"/>
              </a:solidFill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179512" y="188640"/>
            <a:ext cx="8712968" cy="720080"/>
          </a:xfrm>
          <a:prstGeom prst="round2DiagRect">
            <a:avLst/>
          </a:prstGeom>
          <a:solidFill>
            <a:schemeClr val="accent1"/>
          </a:solidFill>
          <a:ln>
            <a:solidFill>
              <a:schemeClr val="accent2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2400" b="1" dirty="0">
                <a:latin typeface="Book Antiqua" pitchFamily="18" charset="0"/>
              </a:rPr>
              <a:t> </a:t>
            </a:r>
            <a:r>
              <a:rPr 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ВИДЫ    БЕЗВОЗМЕЗДНЫХ ПОСТУПЛЕНИЙ  </a:t>
            </a: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half" idx="1"/>
          </p:nvPr>
        </p:nvGraphicFramePr>
        <p:xfrm>
          <a:off x="395288" y="980728"/>
          <a:ext cx="8291512" cy="5543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 descr="свинья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236296" y="980728"/>
            <a:ext cx="1770766" cy="129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179388" y="1484313"/>
          <a:ext cx="4176712" cy="3097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Содержимое 7"/>
          <p:cNvGraphicFramePr>
            <a:graphicFrameLocks noGrp="1"/>
          </p:cNvGraphicFramePr>
          <p:nvPr>
            <p:ph sz="quarter" idx="2"/>
          </p:nvPr>
        </p:nvGraphicFramePr>
        <p:xfrm>
          <a:off x="274638" y="1117600"/>
          <a:ext cx="8816975" cy="568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179512" y="0"/>
            <a:ext cx="8712968" cy="836712"/>
          </a:xfrm>
          <a:prstGeom prst="round2DiagRect">
            <a:avLst/>
          </a:prstGeom>
          <a:solidFill>
            <a:schemeClr val="accent1"/>
          </a:solidFill>
          <a:ln>
            <a:solidFill>
              <a:schemeClr val="accent2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СТРУКТУРА  БЕЗВОЗМЕЗДНЫХ ПОСТУПЛЕНИЙ </a:t>
            </a:r>
          </a:p>
          <a:p>
            <a:pPr algn="ctr" eaLnBrk="0" hangingPunct="0">
              <a:defRPr/>
            </a:pPr>
            <a:r>
              <a:rPr 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В  </a:t>
            </a: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2021-2023  </a:t>
            </a:r>
            <a:r>
              <a:rPr 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гг.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980728"/>
            <a:ext cx="1728191" cy="3096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0099"/>
                </a:solidFill>
              </a:rPr>
              <a:t>Всего безвозмездные поступления </a:t>
            </a:r>
            <a:r>
              <a:rPr lang="ru-RU" b="1" dirty="0">
                <a:solidFill>
                  <a:srgbClr val="000099"/>
                </a:solidFill>
              </a:rPr>
              <a:t>:</a:t>
            </a:r>
          </a:p>
          <a:p>
            <a:pPr algn="ctr">
              <a:defRPr/>
            </a:pP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pPr algn="ctr">
              <a:defRPr/>
            </a:pP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1 536 836,1 </a:t>
            </a:r>
            <a: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т.р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defRPr/>
            </a:pP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2022 год –</a:t>
            </a:r>
          </a:p>
          <a:p>
            <a:pPr algn="ctr">
              <a:defRPr/>
            </a:pP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1 615 358,5 т.р.  </a:t>
            </a:r>
            <a:endParaRPr lang="ru-RU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pPr algn="ctr">
              <a:defRPr/>
            </a:pP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1 738 032,2т.р</a:t>
            </a:r>
            <a:r>
              <a:rPr lang="ru-RU" dirty="0" smtClean="0">
                <a:solidFill>
                  <a:srgbClr val="000099"/>
                </a:solidFill>
              </a:rPr>
              <a:t>.</a:t>
            </a:r>
            <a:endParaRPr lang="ru-RU" dirty="0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4"/>
          <p:cNvGraphicFramePr>
            <a:graphicFrameLocks noGrp="1"/>
          </p:cNvGraphicFramePr>
          <p:nvPr>
            <p:ph idx="1"/>
          </p:nvPr>
        </p:nvGraphicFramePr>
        <p:xfrm>
          <a:off x="50800" y="962025"/>
          <a:ext cx="8856663" cy="5681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179512" y="0"/>
            <a:ext cx="8712968" cy="836712"/>
          </a:xfrm>
          <a:prstGeom prst="round2DiagRect">
            <a:avLst/>
          </a:prstGeom>
          <a:solidFill>
            <a:schemeClr val="accent1"/>
          </a:solidFill>
          <a:ln>
            <a:solidFill>
              <a:schemeClr val="accent2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НАПРАВЛЕНИЯ РАСХОДОВАНИЯ СРЕДСТВ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468313" y="836613"/>
            <a:ext cx="8147050" cy="2520950"/>
          </a:xfrm>
        </p:spPr>
        <p:txBody>
          <a:bodyPr/>
          <a:lstStyle/>
          <a:p>
            <a:pPr marL="0" algn="just" eaLnBrk="1" hangingPunct="1">
              <a:buFont typeface="Wingdings" pitchFamily="2" charset="2"/>
              <a:buChar char="Ø"/>
            </a:pPr>
            <a:r>
              <a:rPr lang="ru-RU" sz="1800" b="1" smtClean="0">
                <a:solidFill>
                  <a:srgbClr val="0000CC"/>
                </a:solidFill>
                <a:latin typeface="Book Antiqua" pitchFamily="18" charset="0"/>
              </a:rPr>
              <a:t>«Бюджет  для граждан» – аналитический документ, разрабатываемый в целях предоставления гражданам актуальной информации о проекте бюджета Вельского  муниципального   района  в формате, доступном для широкого круга пользователей.</a:t>
            </a:r>
          </a:p>
          <a:p>
            <a:pPr marL="0" algn="just" eaLnBrk="1" hangingPunct="1">
              <a:buFont typeface="Wingdings" pitchFamily="2" charset="2"/>
              <a:buChar char="Ø"/>
            </a:pPr>
            <a:r>
              <a:rPr lang="ru-RU" sz="1800" b="1" smtClean="0">
                <a:solidFill>
                  <a:srgbClr val="0000CC"/>
                </a:solidFill>
                <a:latin typeface="Book Antiqua" pitchFamily="18" charset="0"/>
              </a:rPr>
              <a:t>В представленной информации отражены положения проекта бюджета Вельского  муниципального   района  на предстоящий 2021 год и на плановый период 2022 и 2023 годов. </a:t>
            </a: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323528" y="0"/>
            <a:ext cx="8424936" cy="692696"/>
          </a:xfrm>
          <a:prstGeom prst="round2Diag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ЧТО   ТАКОЕ  «БЮДЖЕТ   ДЛЯ   ГРАЖДАН» ?</a:t>
            </a: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467544" y="3501008"/>
            <a:ext cx="8208912" cy="720080"/>
          </a:xfrm>
          <a:prstGeom prst="round2Diag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ЦЕЛИ   СОЗДАНИЯ   «БЮДЖЕТА ДЛЯ ГРАЖДАН»</a:t>
            </a:r>
          </a:p>
        </p:txBody>
      </p:sp>
      <p:sp>
        <p:nvSpPr>
          <p:cNvPr id="14345" name="TextBox 8" descr="повышение"/>
          <p:cNvSpPr txBox="1">
            <a:spLocks noChangeArrowheads="1"/>
          </p:cNvSpPr>
          <p:nvPr/>
        </p:nvSpPr>
        <p:spPr bwMode="auto">
          <a:xfrm>
            <a:off x="539750" y="4437063"/>
            <a:ext cx="7993063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273050" algn="just"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" pitchFamily="2" charset="2"/>
              <a:buChar char="Ø"/>
            </a:pPr>
            <a:r>
              <a:rPr lang="ru-RU"/>
              <a:t> </a:t>
            </a:r>
            <a:r>
              <a:rPr lang="ru-RU" b="1">
                <a:solidFill>
                  <a:srgbClr val="0000CC"/>
                </a:solidFill>
              </a:rPr>
              <a:t>Повышение прозрачности формирования и расходования бюджетных средств  в Вельском  муниципальном  районе.</a:t>
            </a:r>
          </a:p>
          <a:p>
            <a:pPr indent="-273050" algn="just"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" pitchFamily="2" charset="2"/>
              <a:buChar char="Ø"/>
            </a:pPr>
            <a:r>
              <a:rPr lang="ru-RU" b="1">
                <a:solidFill>
                  <a:srgbClr val="0000CC"/>
                </a:solidFill>
              </a:rPr>
              <a:t> Повышение ответственности органов местного самоуправления при  принятии решений в сфере бюджетной политики.</a:t>
            </a:r>
          </a:p>
          <a:p>
            <a:pPr indent="-273050" algn="just"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" pitchFamily="2" charset="2"/>
              <a:buChar char="Ø"/>
            </a:pPr>
            <a:r>
              <a:rPr lang="ru-RU" b="1">
                <a:solidFill>
                  <a:srgbClr val="0000CC"/>
                </a:solidFill>
              </a:rPr>
              <a:t> Формирование положительного имиджа Вельского  муниципального   района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575675" cy="720725"/>
          </a:xfrm>
          <a:solidFill>
            <a:schemeClr val="accent1"/>
          </a:solidFill>
        </p:spPr>
        <p:txBody>
          <a:bodyPr/>
          <a:lstStyle/>
          <a:p>
            <a:pPr algn="ctr" eaLnBrk="1" hangingPunct="1"/>
            <a:r>
              <a:rPr lang="ru-RU" sz="1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на 2021 год и плановый период </a:t>
            </a:r>
            <a:br>
              <a:rPr lang="ru-RU" sz="1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2022и 2023 годов</a:t>
            </a:r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682038" y="6575425"/>
            <a:ext cx="461962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/>
            <a:fld id="{4A1D98F4-F2D5-4E4B-A9EE-9A3C0FB37EB4}" type="slidenum">
              <a:rPr lang="ru-RU" smtClean="0">
                <a:solidFill>
                  <a:schemeClr val="tx2"/>
                </a:solidFill>
              </a:rPr>
              <a:pPr algn="l"/>
              <a:t>20</a:t>
            </a:fld>
            <a:endParaRPr lang="ru-RU" smtClean="0">
              <a:solidFill>
                <a:schemeClr val="tx2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7313" y="1125538"/>
          <a:ext cx="8661151" cy="5543824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3222754"/>
                <a:gridCol w="1829500"/>
                <a:gridCol w="1796097"/>
                <a:gridCol w="1812800"/>
              </a:tblGrid>
              <a:tr h="1778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05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05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05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05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810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sz="12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142 926,8</a:t>
                      </a:r>
                      <a:endParaRPr lang="ru-RU" sz="12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127 463,3</a:t>
                      </a:r>
                      <a:endParaRPr lang="ru-RU" sz="12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128 229,4</a:t>
                      </a:r>
                      <a:endParaRPr lang="ru-RU" sz="12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73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lang="ru-RU" sz="12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3 416,3</a:t>
                      </a:r>
                      <a:endParaRPr lang="ru-RU" sz="12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3 452,4</a:t>
                      </a:r>
                      <a:endParaRPr lang="ru-RU" sz="12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3 591,9</a:t>
                      </a:r>
                      <a:endParaRPr lang="ru-RU" sz="12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5147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200" b="0" i="0" u="none" strike="noStrike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2 074,6</a:t>
                      </a:r>
                      <a:endParaRPr lang="ru-RU" sz="12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2 074,6</a:t>
                      </a:r>
                      <a:endParaRPr lang="ru-RU" sz="12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2 074,6</a:t>
                      </a:r>
                      <a:endParaRPr lang="ru-RU" sz="12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73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200" b="0" i="0" u="none" strike="noStrike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79 608,1</a:t>
                      </a:r>
                      <a:endParaRPr lang="ru-RU" sz="12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84 264,3</a:t>
                      </a:r>
                      <a:endParaRPr lang="ru-RU" sz="12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87 573,5</a:t>
                      </a:r>
                      <a:endParaRPr lang="ru-RU" sz="12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73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ЖКХ</a:t>
                      </a:r>
                      <a:endParaRPr lang="ru-RU" sz="12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188 951,8</a:t>
                      </a:r>
                      <a:endParaRPr lang="ru-RU" sz="12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265 773,9</a:t>
                      </a:r>
                      <a:endParaRPr lang="ru-RU" sz="12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406 189,8</a:t>
                      </a:r>
                      <a:endParaRPr lang="ru-RU" sz="12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73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Охрана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окружающей среды </a:t>
                      </a:r>
                      <a:endParaRPr lang="ru-RU" sz="12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  <a:endParaRPr lang="ru-RU" sz="12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  <a:endParaRPr lang="ru-RU" sz="12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  <a:endParaRPr lang="ru-RU" sz="12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73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200" b="0" i="0" u="none" strike="noStrike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1 196 063,1</a:t>
                      </a:r>
                      <a:endParaRPr lang="ru-RU" sz="12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1 215 301,0</a:t>
                      </a:r>
                      <a:endParaRPr lang="ru-RU" sz="12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1 219 395,1</a:t>
                      </a:r>
                      <a:endParaRPr lang="ru-RU" sz="12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73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  <a:endParaRPr lang="ru-RU" sz="1200" b="0" i="0" u="none" strike="noStrike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139 763,7</a:t>
                      </a:r>
                      <a:endParaRPr lang="ru-RU" sz="12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138 969,7</a:t>
                      </a:r>
                      <a:endParaRPr lang="ru-RU" sz="12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135 085,4</a:t>
                      </a:r>
                      <a:endParaRPr lang="ru-RU" sz="12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73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2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78 231,3</a:t>
                      </a:r>
                      <a:endParaRPr lang="ru-RU" sz="12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82 644,5</a:t>
                      </a:r>
                      <a:endParaRPr lang="ru-RU" sz="12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48 239,5</a:t>
                      </a:r>
                      <a:endParaRPr lang="ru-RU" sz="12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431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200" b="0" i="0" u="none" strike="noStrike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28 335,2</a:t>
                      </a:r>
                      <a:endParaRPr lang="ru-RU" sz="12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28 335,2</a:t>
                      </a:r>
                      <a:endParaRPr lang="ru-RU" sz="12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28 335,2</a:t>
                      </a:r>
                      <a:endParaRPr lang="ru-RU" sz="12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6004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и муниципального долга</a:t>
                      </a:r>
                      <a:endParaRPr lang="ru-RU" sz="12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11 043,4</a:t>
                      </a:r>
                      <a:endParaRPr lang="ru-RU" sz="12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11 043,4</a:t>
                      </a:r>
                      <a:endParaRPr lang="ru-RU" sz="12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11 043,4</a:t>
                      </a:r>
                      <a:endParaRPr lang="ru-RU" sz="12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9436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  <a:endParaRPr lang="ru-RU" sz="1200" b="0" i="0" u="none" strike="noStrike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54 773,6</a:t>
                      </a:r>
                      <a:endParaRPr lang="ru-RU" sz="12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14 270,9</a:t>
                      </a:r>
                      <a:endParaRPr lang="ru-RU" sz="12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14 297,3</a:t>
                      </a:r>
                      <a:endParaRPr lang="ru-RU" sz="12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4421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Условно утверждаемые расходы</a:t>
                      </a:r>
                      <a:endParaRPr lang="ru-RU" sz="12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19 979,3</a:t>
                      </a:r>
                      <a:endParaRPr lang="ru-RU" sz="12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40 731,2</a:t>
                      </a:r>
                      <a:endParaRPr lang="ru-RU" sz="12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393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20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  <a:endParaRPr lang="ru-RU" sz="12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1 926 317,9</a:t>
                      </a:r>
                      <a:endParaRPr lang="ru-RU" sz="12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1 993 602,5</a:t>
                      </a:r>
                      <a:endParaRPr lang="ru-RU" sz="12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2 124 816,4</a:t>
                      </a:r>
                      <a:endParaRPr lang="ru-RU" sz="12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107950" y="260350"/>
            <a:ext cx="9036050" cy="865188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8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Муниципальные программы Вельского муниципального  района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179388" y="1773238"/>
          <a:ext cx="8820151" cy="47529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75901"/>
                <a:gridCol w="1914750"/>
                <a:gridCol w="1914750"/>
                <a:gridCol w="1914750"/>
              </a:tblGrid>
              <a:tr h="2912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rgbClr val="000099"/>
                          </a:solidFill>
                          <a:effectLst/>
                        </a:rPr>
                        <a:t>Наименование</a:t>
                      </a:r>
                      <a:endParaRPr lang="ru-RU" sz="1800" b="0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2021год</a:t>
                      </a:r>
                      <a:endParaRPr lang="ru-RU" sz="18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8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 </a:t>
                      </a:r>
                      <a:endParaRPr lang="ru-RU" sz="18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06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rgbClr val="000099"/>
                          </a:solidFill>
                          <a:effectLst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1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1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158997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solidFill>
                            <a:srgbClr val="000099"/>
                          </a:solidFill>
                          <a:effectLst/>
                        </a:rPr>
                        <a:t>Количество муниципальных программ, </a:t>
                      </a:r>
                      <a:r>
                        <a:rPr lang="ru-RU" sz="2400" u="none" strike="noStrike" dirty="0" smtClean="0">
                          <a:solidFill>
                            <a:srgbClr val="000099"/>
                          </a:solidFill>
                          <a:effectLst/>
                        </a:rPr>
                        <a:t>ед.</a:t>
                      </a:r>
                      <a:endParaRPr lang="ru-RU" sz="2400" b="0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24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24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24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5123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solidFill>
                            <a:srgbClr val="000099"/>
                          </a:solidFill>
                          <a:effectLst/>
                        </a:rPr>
                        <a:t>Расходы на реализацию муниципальных программ, тыс.руб.</a:t>
                      </a:r>
                      <a:endParaRPr lang="ru-RU" sz="2400" b="0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1 710 870,4</a:t>
                      </a:r>
                      <a:endParaRPr lang="ru-RU" sz="24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1 771 401,0</a:t>
                      </a:r>
                      <a:endParaRPr lang="ru-RU" sz="24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1 882 750,6</a:t>
                      </a:r>
                      <a:endParaRPr lang="ru-RU" sz="24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5844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solidFill>
                            <a:srgbClr val="000099"/>
                          </a:solidFill>
                          <a:effectLst/>
                        </a:rPr>
                        <a:t>Удельный вес в общем объеме расходов, %</a:t>
                      </a:r>
                      <a:endParaRPr lang="ru-RU" sz="2400" b="0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88,8%</a:t>
                      </a:r>
                      <a:endParaRPr lang="ru-RU" sz="24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88,7%</a:t>
                      </a:r>
                      <a:endParaRPr lang="ru-RU" sz="24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88,6%</a:t>
                      </a:r>
                      <a:endParaRPr lang="ru-RU" sz="24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58738"/>
            <a:ext cx="9144000" cy="823442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РАСХОДЫ </a:t>
            </a:r>
            <a:r>
              <a:rPr lang="ru-RU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бюджетных </a:t>
            </a:r>
            <a:r>
              <a:rPr lang="ru-RU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средств  в рамках муниципальных  </a:t>
            </a:r>
            <a:r>
              <a:rPr lang="ru-RU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программ  </a:t>
            </a:r>
            <a:r>
              <a:rPr lang="ru-RU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2021 год- 1 710 870,4 тыс.рублей</a:t>
            </a:r>
            <a:endParaRPr lang="ru-RU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908719"/>
          <a:ext cx="9144000" cy="5912680"/>
        </p:xfrm>
        <a:graphic>
          <a:graphicData uri="http://schemas.openxmlformats.org/drawingml/2006/table">
            <a:tbl>
              <a:tblPr/>
              <a:tblGrid>
                <a:gridCol w="8237198"/>
                <a:gridCol w="906802"/>
              </a:tblGrid>
              <a:tr h="1806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Муниципальная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программа МО «Вельский муниципальный район» «Развитие образования на 2019-2021годы»</a:t>
                      </a:r>
                      <a:endParaRPr lang="ru-RU" sz="900" b="1" i="0" u="none" strike="noStrike" dirty="0">
                        <a:solidFill>
                          <a:srgbClr val="0000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97" marR="7097" marT="7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1 200 847,8</a:t>
                      </a:r>
                      <a:endParaRPr lang="ru-RU" sz="9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097" marR="7097" marT="7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</a:tr>
              <a:tr h="16614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Муниципальная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программа МО «Вельский муниципальный район» «Развитие  культуры и туризма на 2019-2021   годы»</a:t>
                      </a:r>
                      <a:endParaRPr lang="ru-RU" sz="900" b="1" i="0" u="none" strike="noStrike" dirty="0">
                        <a:solidFill>
                          <a:srgbClr val="0000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97" marR="7097" marT="7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176 659,4</a:t>
                      </a:r>
                      <a:endParaRPr lang="ru-RU" sz="9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097" marR="7097" marT="7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</a:tr>
              <a:tr h="14862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Муниципальная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программа МО «Вельский муниципальный район» «Адресная социальная поддержка населения на 2019 -2021годы»</a:t>
                      </a:r>
                      <a:endParaRPr lang="ru-RU" sz="900" b="0" i="0" u="none" strike="noStrike" dirty="0">
                        <a:solidFill>
                          <a:srgbClr val="0000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97" marR="7097" marT="7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250,0</a:t>
                      </a:r>
                      <a:endParaRPr lang="ru-RU" sz="9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097" marR="7097" marT="7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</a:tr>
              <a:tr h="20507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Муниципальная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программа МО «Вельский муниципальный район» «Развитие физической культуры и спорта  на 2019 -2021годы»</a:t>
                      </a:r>
                      <a:endParaRPr lang="ru-RU" sz="900" b="1" i="0" u="none" strike="noStrike" dirty="0">
                        <a:solidFill>
                          <a:srgbClr val="0000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97" marR="7097" marT="7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28 335,2</a:t>
                      </a:r>
                      <a:endParaRPr lang="ru-RU" sz="9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097" marR="7097" marT="7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</a:tr>
              <a:tr h="28214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Муниципальная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программа МО «Вельский муниципальный район» «Патриотическое воспитание  и повышение эффективности реализации молодежной политики  в Вельском районе» на 2019 -2021 годы»</a:t>
                      </a:r>
                      <a:endParaRPr lang="ru-RU" sz="900" b="1" i="0" u="none" strike="noStrike" dirty="0">
                        <a:solidFill>
                          <a:srgbClr val="0000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97" marR="7097" marT="7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250,0</a:t>
                      </a:r>
                      <a:endParaRPr lang="ru-RU" sz="9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097" marR="7097" marT="7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</a:tr>
              <a:tr h="28214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Муниципальная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программа МО «Вельский муниципальный район» «Обеспечение общественного порядка , профилактика  преступности, коррупции  на 2019-2021годы»</a:t>
                      </a:r>
                      <a:endParaRPr lang="ru-RU" sz="900" b="0" i="0" u="none" strike="noStrike" dirty="0">
                        <a:solidFill>
                          <a:srgbClr val="0000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97" marR="7097" marT="7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1 664,6</a:t>
                      </a:r>
                      <a:endParaRPr lang="ru-RU" sz="9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097" marR="7097" marT="7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</a:tr>
              <a:tr h="20540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Муниципальная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программа МО «Вельский муниципальный район» «Развитие агропромышленного комплекса   на 2019-2021годы»</a:t>
                      </a:r>
                      <a:endParaRPr lang="ru-RU" sz="900" b="0" i="0" u="none" strike="noStrike" dirty="0">
                        <a:solidFill>
                          <a:srgbClr val="0000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97" marR="7097" marT="7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80,0</a:t>
                      </a:r>
                      <a:endParaRPr lang="ru-RU" sz="9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097" marR="7097" marT="7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</a:tr>
              <a:tr h="28214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Муниципальная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программа МО «Вельский муниципальный район» «Развитие  территориального общественного самоуправления Вельского района»    на 2019-2021 годы»</a:t>
                      </a:r>
                      <a:endParaRPr lang="ru-RU" sz="900" b="0" i="0" u="none" strike="noStrike" dirty="0">
                        <a:solidFill>
                          <a:srgbClr val="0000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97" marR="7097" marT="7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1 015,9</a:t>
                      </a:r>
                      <a:endParaRPr lang="ru-RU" sz="9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097" marR="7097" marT="7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</a:tr>
              <a:tr h="28214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Муниципальная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программа МО «Вельский муниципальный район» «Автоматизация бюджетного процесса  в Вельском районе» на 2019-2021 годы»</a:t>
                      </a:r>
                      <a:endParaRPr lang="ru-RU" sz="900" b="0" i="0" u="none" strike="noStrike" dirty="0">
                        <a:solidFill>
                          <a:srgbClr val="0000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97" marR="7097" marT="7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600,0</a:t>
                      </a:r>
                      <a:endParaRPr lang="ru-RU" sz="9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097" marR="7097" marT="7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</a:tr>
              <a:tr h="28214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Муниципальная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программа МО «Вельский муниципальный район» «Поддержка в области дорожной деятельности и пассажирских автоперевозок» на 2017-2019 годы»</a:t>
                      </a:r>
                      <a:endParaRPr lang="ru-RU" sz="900" b="1" i="0" u="none" strike="noStrike" dirty="0">
                        <a:solidFill>
                          <a:srgbClr val="0000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97" marR="7097" marT="7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43 165,1</a:t>
                      </a:r>
                      <a:endParaRPr lang="ru-RU" sz="9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097" marR="7097" marT="7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</a:tr>
              <a:tr h="144629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Муниципальная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программа МО «Вельский муниципальный район» «Развитие торговли в Вельском районе» на 2019-2021 годы»</a:t>
                      </a:r>
                      <a:endParaRPr lang="ru-RU" sz="900" b="1" i="0" u="none" strike="noStrike" dirty="0">
                        <a:solidFill>
                          <a:srgbClr val="0000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97" marR="7097" marT="7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312,4</a:t>
                      </a:r>
                      <a:endParaRPr lang="ru-RU" sz="9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097" marR="7097" marT="7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</a:tr>
              <a:tr h="28214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Муниципальная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программа МО «Вельский муниципальный район» «Управление муниципальными финансами в МО «Вельский муниципальный район» на  2017-2021 годы»</a:t>
                      </a:r>
                      <a:endParaRPr lang="ru-RU" sz="900" b="1" i="0" u="none" strike="noStrike" dirty="0">
                        <a:solidFill>
                          <a:srgbClr val="0000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97" marR="7097" marT="7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66143,6</a:t>
                      </a:r>
                      <a:endParaRPr lang="ru-RU" sz="9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097" marR="7097" marT="7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</a:tr>
              <a:tr h="28214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Муниципальная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программа МО «Вельский муниципальный район» «Обеспечение качественным, доступным жильём и объектами инфраструктуры населения Вельского района на 2019-2021 годы»</a:t>
                      </a:r>
                      <a:endParaRPr lang="ru-RU" sz="900" b="1" i="0" u="none" strike="noStrike" dirty="0">
                        <a:solidFill>
                          <a:srgbClr val="0000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97" marR="7097" marT="7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5100,0</a:t>
                      </a:r>
                      <a:endParaRPr lang="ru-RU" sz="9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097" marR="7097" marT="7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</a:tr>
              <a:tr h="28214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Муниципальная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программа МО «Вельский муниципальный район» «Жилищно-коммунальное хозяйство и благоустройство на 2019 -2021 годы»</a:t>
                      </a:r>
                      <a:endParaRPr lang="ru-RU" sz="900" b="1" i="0" u="none" strike="noStrike" dirty="0">
                        <a:solidFill>
                          <a:srgbClr val="0000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97" marR="7097" marT="7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74 351,8</a:t>
                      </a:r>
                      <a:endParaRPr lang="ru-RU" sz="9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097" marR="7097" marT="7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</a:tr>
              <a:tr h="187319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Муниципальная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программа МО «Вельский муниципальный район» «Обеспечение жильем молодых семей»   на 2019-2021 годы»</a:t>
                      </a:r>
                      <a:endParaRPr lang="ru-RU" sz="900" b="1" i="0" u="none" strike="noStrike" dirty="0">
                        <a:solidFill>
                          <a:srgbClr val="0000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97" marR="7097" marT="7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400,0</a:t>
                      </a:r>
                      <a:endParaRPr lang="ru-RU" sz="9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097" marR="7097" marT="7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</a:tr>
              <a:tr h="29195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Муниципальная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программа МО «Вельский муниципальный район» «Защита населения и территории Вельского района от чрезвычайных ситуаций, обеспечение пожарной безопасности на 2019-2021годы»</a:t>
                      </a:r>
                      <a:endParaRPr lang="ru-RU" sz="900" b="1" i="0" u="none" strike="noStrike" dirty="0">
                        <a:solidFill>
                          <a:srgbClr val="0000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97" marR="7097" marT="7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1774,6</a:t>
                      </a:r>
                      <a:endParaRPr lang="ru-RU" sz="9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097" marR="7097" marT="7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</a:tr>
              <a:tr h="28214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Муниципальная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программа МО «Вельский муниципальный район» «Информационное обеспечение деятельности органов местного самоуправления муниципального образования «Вельский муниципальный район» на 2019-2021годы»</a:t>
                      </a:r>
                      <a:endParaRPr lang="ru-RU" sz="900" b="1" i="0" u="none" strike="noStrike" dirty="0">
                        <a:solidFill>
                          <a:srgbClr val="0000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97" marR="7097" marT="7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600,0</a:t>
                      </a:r>
                      <a:endParaRPr lang="ru-RU" sz="9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097" marR="7097" marT="7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</a:tr>
              <a:tr h="28214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Муниципальная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программа МО «Вельский муниципальный район» «Комплексное развитие сельских территорий  на 2019-2021годы»</a:t>
                      </a:r>
                      <a:endParaRPr lang="ru-RU" sz="900" b="1" i="0" u="none" strike="noStrike" dirty="0" smtClean="0">
                        <a:solidFill>
                          <a:srgbClr val="0000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1" i="0" u="none" strike="noStrike" dirty="0">
                        <a:solidFill>
                          <a:srgbClr val="0000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97" marR="7097" marT="7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150,0</a:t>
                      </a:r>
                      <a:endParaRPr lang="ru-RU" sz="9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097" marR="7097" marT="7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</a:tr>
              <a:tr h="41965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Муниципальная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программа МО «Вельский муниципальный район» «Охрана окружающей среды и безопасное обращение с отходами на территории МО  «Вельский муниципальный район» на 2019-2021годы»</a:t>
                      </a:r>
                      <a:endParaRPr lang="ru-RU" sz="900" b="1" i="0" u="none" strike="noStrike" dirty="0" smtClean="0">
                        <a:solidFill>
                          <a:srgbClr val="0000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1" i="0" u="none" strike="noStrike" dirty="0">
                        <a:solidFill>
                          <a:srgbClr val="0000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97" marR="7097" marT="7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30,0</a:t>
                      </a:r>
                      <a:endParaRPr lang="ru-RU" sz="9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097" marR="7097" marT="7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</a:tr>
              <a:tr h="28214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Муниципальная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программа МО «Вельский муниципальный район» «Поддержка социально-ориентированных некоммерческих организаций на 2018-2021 годы»</a:t>
                      </a:r>
                      <a:endParaRPr lang="ru-RU" sz="900" b="1" i="0" u="none" strike="noStrike" dirty="0">
                        <a:solidFill>
                          <a:srgbClr val="0000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97" marR="7097" marT="7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70,0</a:t>
                      </a:r>
                      <a:endParaRPr lang="ru-RU" sz="9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097" marR="7097" marT="7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</a:tr>
              <a:tr h="45021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Муниципальная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программа МО «Вельский муниципальный район» «Развитие архивного дела в Вельском муниципальном районе на 2021-2022 годы»</a:t>
                      </a:r>
                      <a:endParaRPr lang="ru-RU" sz="900" b="1" i="0" u="none" strike="noStrike" dirty="0" smtClean="0">
                        <a:solidFill>
                          <a:srgbClr val="0000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97" marR="7097" marT="7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70,0</a:t>
                      </a:r>
                      <a:endParaRPr lang="ru-RU" sz="9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097" marR="7097" marT="7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</a:tr>
              <a:tr h="40945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baseline="0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МО «Вельский муниципальный район на 2017-2024 годы»</a:t>
                      </a:r>
                      <a:r>
                        <a:rPr lang="ru-RU" sz="9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Муниципальная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программа МО «Вельский муниципальный район» «Формирование современной городской среды на территории</a:t>
                      </a:r>
                      <a:r>
                        <a:rPr lang="ru-RU" sz="1100" b="1" i="0" u="none" strike="noStrike" baseline="0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97" marR="7097" marT="7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109000,0</a:t>
                      </a:r>
                      <a:endParaRPr lang="ru-RU" sz="9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097" marR="7097" marT="7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6626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РАСХОДЫ </a:t>
            </a:r>
            <a:r>
              <a:rPr lang="ru-RU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бюджетных </a:t>
            </a:r>
            <a:r>
              <a:rPr lang="ru-RU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средств  в рамках муниципальных  </a:t>
            </a:r>
            <a:r>
              <a:rPr lang="ru-RU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программ  </a:t>
            </a:r>
            <a:r>
              <a:rPr lang="ru-RU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2022 год-1 771 401,0 тыс.рублей</a:t>
            </a:r>
            <a:endParaRPr lang="ru-RU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1052733"/>
          <a:ext cx="9144000" cy="5805264"/>
        </p:xfrm>
        <a:graphic>
          <a:graphicData uri="http://schemas.openxmlformats.org/drawingml/2006/table">
            <a:tbl>
              <a:tblPr/>
              <a:tblGrid>
                <a:gridCol w="8247986"/>
                <a:gridCol w="896014"/>
              </a:tblGrid>
              <a:tr h="2133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Муниципальная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программа МО «Вельский муниципальный район» «Развитие образования на 2019-2021годы»</a:t>
                      </a:r>
                      <a:endParaRPr lang="ru-RU" sz="900" b="1" i="0" u="none" strike="noStrike" dirty="0">
                        <a:solidFill>
                          <a:srgbClr val="0000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97" marR="7097" marT="7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1 222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 946,7</a:t>
                      </a:r>
                      <a:endParaRPr lang="ru-RU" sz="9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097" marR="7097" marT="7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</a:tr>
              <a:tr h="1962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Муниципальная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программа МО «Вельский муниципальный район» «Развитие  культуры и туризма на 2019-2021   годы»</a:t>
                      </a:r>
                      <a:endParaRPr lang="ru-RU" sz="900" b="1" i="0" u="none" strike="noStrike" dirty="0">
                        <a:solidFill>
                          <a:srgbClr val="0000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97" marR="7097" marT="7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175 745,1</a:t>
                      </a:r>
                      <a:endParaRPr lang="ru-RU" sz="9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097" marR="7097" marT="7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</a:tr>
              <a:tr h="175509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Муниципальная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программа МО «Вельский муниципальный район» «Адресная социальная поддержка населения на 2019 -2021годы»</a:t>
                      </a:r>
                      <a:endParaRPr lang="ru-RU" sz="900" b="0" i="0" u="none" strike="noStrike" dirty="0">
                        <a:solidFill>
                          <a:srgbClr val="0000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97" marR="7097" marT="7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250,0</a:t>
                      </a:r>
                      <a:endParaRPr lang="ru-RU" sz="9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097" marR="7097" marT="7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</a:tr>
              <a:tr h="242168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Муниципальная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программа МО «Вельский муниципальный район» «Развитие физической культуры и спорта  на 2019 -2021годы»</a:t>
                      </a:r>
                      <a:endParaRPr lang="ru-RU" sz="900" b="1" i="0" u="none" strike="noStrike" dirty="0">
                        <a:solidFill>
                          <a:srgbClr val="0000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97" marR="7097" marT="7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28 335,2</a:t>
                      </a:r>
                      <a:endParaRPr lang="ru-RU" sz="9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097" marR="7097" marT="7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</a:tr>
              <a:tr h="32379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Муниципальная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программа МО «Вельский муниципальный район» «Патриотическое воспитание  и повышение эффективности реализации молодежной политики  в Вельском районе» на 2019 -2021 годы»</a:t>
                      </a:r>
                      <a:endParaRPr lang="ru-RU" sz="900" b="1" i="0" u="none" strike="noStrike" dirty="0">
                        <a:solidFill>
                          <a:srgbClr val="0000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97" marR="7097" marT="7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250,0</a:t>
                      </a:r>
                      <a:endParaRPr lang="ru-RU" sz="9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097" marR="7097" marT="7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</a:tr>
              <a:tr h="32340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Муниципальная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программа МО «Вельский муниципальный район» «Обеспечение общественного порядка , профилактика  преступности, коррупции  на 2019-2021годы»</a:t>
                      </a:r>
                      <a:endParaRPr lang="ru-RU" sz="900" b="0" i="0" u="none" strike="noStrike" dirty="0">
                        <a:solidFill>
                          <a:srgbClr val="0000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97" marR="7097" marT="7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1 677,4</a:t>
                      </a:r>
                      <a:endParaRPr lang="ru-RU" sz="9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097" marR="7097" marT="7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</a:tr>
              <a:tr h="24255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Муниципальная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программа МО «Вельский муниципальный район» «Развитие агропромышленного комплекса   на 2019-2021годы»</a:t>
                      </a:r>
                      <a:endParaRPr lang="ru-RU" sz="900" b="0" i="0" u="none" strike="noStrike" dirty="0">
                        <a:solidFill>
                          <a:srgbClr val="0000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97" marR="7097" marT="7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80,0</a:t>
                      </a:r>
                      <a:endParaRPr lang="ru-RU" sz="9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097" marR="7097" marT="7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</a:tr>
              <a:tr h="32340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Муниципальная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программа МО «Вельский муниципальный район» «Развитие  территориального общественного самоуправления Вельского района»    на 2019-2021 годы»</a:t>
                      </a:r>
                      <a:endParaRPr lang="ru-RU" sz="900" b="0" i="0" u="none" strike="noStrike" dirty="0">
                        <a:solidFill>
                          <a:srgbClr val="0000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97" marR="7097" marT="7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10,6</a:t>
                      </a:r>
                      <a:endParaRPr lang="ru-RU" sz="9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097" marR="7097" marT="7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</a:tr>
              <a:tr h="31598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Муниципальная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программа МО «Вельский муниципальный район» «Автоматизация бюджетного процесса  в Вельском районе» на 2019-2021 годы»</a:t>
                      </a:r>
                      <a:endParaRPr lang="ru-RU" sz="900" b="0" i="0" u="none" strike="noStrike" dirty="0">
                        <a:solidFill>
                          <a:srgbClr val="0000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97" marR="7097" marT="7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600,0</a:t>
                      </a:r>
                      <a:endParaRPr lang="ru-RU" sz="9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097" marR="7097" marT="7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</a:tr>
              <a:tr h="33083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Муниципальная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программа МО «Вельский муниципальный район» «Поддержка в области дорожной деятельности и пассажирских автоперевозок» на 2017-2019 годы»</a:t>
                      </a:r>
                      <a:endParaRPr lang="ru-RU" sz="900" b="1" i="0" u="none" strike="noStrike" dirty="0">
                        <a:solidFill>
                          <a:srgbClr val="0000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97" marR="7097" marT="7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47 825,7</a:t>
                      </a:r>
                      <a:endParaRPr lang="ru-RU" sz="9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097" marR="7097" marT="7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</a:tr>
              <a:tr h="16197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Муниципальная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программа МО «Вельский муниципальный район» «Развитие торговли в Вельском районе» на 2019-2021 годы»</a:t>
                      </a:r>
                      <a:endParaRPr lang="ru-RU" sz="900" b="1" i="0" u="none" strike="noStrike" dirty="0">
                        <a:solidFill>
                          <a:srgbClr val="0000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97" marR="7097" marT="7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217,5</a:t>
                      </a:r>
                      <a:endParaRPr lang="ru-RU" sz="9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097" marR="7097" marT="7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</a:tr>
              <a:tr h="32313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Муниципальная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программа МО «Вельский муниципальный район» «Управление муниципальными финансами в МО «Вельский муниципальный район» на  2017-2021 годы»</a:t>
                      </a:r>
                      <a:endParaRPr lang="ru-RU" sz="900" b="1" i="0" u="none" strike="noStrike" dirty="0">
                        <a:solidFill>
                          <a:srgbClr val="0000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97" marR="7097" marT="7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25 314,3</a:t>
                      </a:r>
                      <a:endParaRPr lang="ru-RU" sz="9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097" marR="7097" marT="7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</a:tr>
              <a:tr h="32340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Муниципальная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программа МО «Вельский муниципальный район»  «Обеспечение качественным, доступным жильём и объектами </a:t>
                      </a:r>
                      <a:r>
                        <a:rPr lang="ru-RU" sz="900" b="1" i="0" u="none" strike="noStrike" baseline="0" dirty="0" err="1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инжеренерной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инфраструктуры населения Вельского муниципального района   на 2019- 2021 годы»</a:t>
                      </a:r>
                      <a:endParaRPr lang="ru-RU" sz="900" b="1" i="0" u="none" strike="noStrike" dirty="0">
                        <a:solidFill>
                          <a:srgbClr val="0000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97" marR="7097" marT="7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4 770,0</a:t>
                      </a:r>
                      <a:endParaRPr lang="ru-RU" sz="9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097" marR="7097" marT="7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</a:tr>
              <a:tr h="30301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Муниципальная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программа МО «Вельский муниципальный район» «Жилищно-коммунальное хозяйство и благоустройство на 2019 -2021 годы»</a:t>
                      </a:r>
                      <a:endParaRPr lang="ru-RU" sz="900" b="1" i="0" u="none" strike="noStrike" dirty="0">
                        <a:solidFill>
                          <a:srgbClr val="0000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97" marR="7097" marT="7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252 126,8</a:t>
                      </a:r>
                      <a:endParaRPr lang="ru-RU" sz="9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097" marR="7097" marT="7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</a:tr>
              <a:tr h="2212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Муниципальная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программа МО «Вельский муниципальный район» «Обеспечение жильем молодых семей»   на 2019-2021 годы»</a:t>
                      </a:r>
                      <a:endParaRPr lang="ru-RU" sz="900" b="1" i="0" u="none" strike="noStrike" dirty="0">
                        <a:solidFill>
                          <a:srgbClr val="0000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97" marR="7097" marT="7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400,0</a:t>
                      </a:r>
                      <a:endParaRPr lang="ru-RU" sz="9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097" marR="7097" marT="7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</a:tr>
              <a:tr h="34476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Муниципальная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программа МО «Вельский муниципальный район» «Защита населения и территории Вельского района от чрезвычайных ситуаций, обеспечение пожарной безопасности на 2019-2021годы»</a:t>
                      </a:r>
                      <a:endParaRPr lang="ru-RU" sz="900" b="1" i="0" u="none" strike="noStrike" dirty="0">
                        <a:solidFill>
                          <a:srgbClr val="0000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97" marR="7097" marT="7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1774,6</a:t>
                      </a:r>
                      <a:endParaRPr lang="ru-RU" sz="9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097" marR="7097" marT="7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</a:tr>
              <a:tr h="32340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Муниципальная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программа МО «Вельский муниципальный район» «Информационное обеспечение деятельности органов местного самоуправления муниципального образования «Вельский муниципальный район» на 2019-2021годы»</a:t>
                      </a:r>
                      <a:endParaRPr lang="ru-RU" sz="900" b="1" i="0" u="none" strike="noStrike" dirty="0">
                        <a:solidFill>
                          <a:srgbClr val="0000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97" marR="7097" marT="7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600,0</a:t>
                      </a:r>
                      <a:endParaRPr lang="ru-RU" sz="9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097" marR="7097" marT="7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</a:tr>
              <a:tr h="31598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Муниципальная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программа МО «Вельский муниципальный район» «Комплексное развитие сельских территорий  на 2019-2021годы»</a:t>
                      </a:r>
                      <a:endParaRPr lang="ru-RU" sz="900" b="1" i="0" u="none" strike="noStrike" dirty="0" smtClean="0">
                        <a:solidFill>
                          <a:srgbClr val="0000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1" i="0" u="none" strike="noStrike" dirty="0">
                        <a:solidFill>
                          <a:srgbClr val="0000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97" marR="7097" marT="7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8377,1</a:t>
                      </a:r>
                      <a:endParaRPr lang="ru-RU" sz="9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097" marR="7097" marT="7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</a:tr>
              <a:tr h="46998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Муниципальная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программа МО «Вельский муниципальный район» «Охрана окружающей среды и безопасное обращение с отходами на территории МО  «Вельский муниципальный район» на 2019-2021годы»</a:t>
                      </a:r>
                      <a:endParaRPr lang="ru-RU" sz="900" b="1" i="0" u="none" strike="noStrike" dirty="0" smtClean="0">
                        <a:solidFill>
                          <a:srgbClr val="0000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1" i="0" u="none" strike="noStrike" dirty="0">
                        <a:solidFill>
                          <a:srgbClr val="0000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97" marR="7097" marT="7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30,0</a:t>
                      </a:r>
                      <a:endParaRPr lang="ru-RU" sz="9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097" marR="7097" marT="7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</a:tr>
              <a:tr h="33122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Муниципальная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программа МО «Вельский муниципальный район» «Поддержка социально-ориентированных некоммерческих организаций на 2018-2021 годы»</a:t>
                      </a:r>
                      <a:endParaRPr lang="ru-RU" sz="900" b="1" i="0" u="none" strike="noStrike" dirty="0">
                        <a:solidFill>
                          <a:srgbClr val="0000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97" marR="7097" marT="7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70,0</a:t>
                      </a:r>
                      <a:endParaRPr lang="ru-RU" sz="9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097" marR="7097" marT="7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-58738"/>
            <a:ext cx="8686800" cy="936626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РАСХОДЫ </a:t>
            </a:r>
            <a:r>
              <a:rPr lang="ru-RU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бюджетных </a:t>
            </a:r>
            <a:r>
              <a:rPr lang="ru-RU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средств  в рамках муниципальных  </a:t>
            </a:r>
            <a:r>
              <a:rPr lang="ru-RU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программ  </a:t>
            </a:r>
            <a:r>
              <a:rPr lang="ru-RU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2023 год-1 882 750,6 тыс.рублей</a:t>
            </a:r>
            <a:endParaRPr lang="ru-RU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980729"/>
          <a:ext cx="9144000" cy="5760638"/>
        </p:xfrm>
        <a:graphic>
          <a:graphicData uri="http://schemas.openxmlformats.org/drawingml/2006/table">
            <a:tbl>
              <a:tblPr/>
              <a:tblGrid>
                <a:gridCol w="8247986"/>
                <a:gridCol w="896014"/>
              </a:tblGrid>
              <a:tr h="2116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Муниципальная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программа МО «Вельский муниципальный район» «Развитие образования на 2019-2021годы»</a:t>
                      </a:r>
                      <a:endParaRPr lang="ru-RU" sz="900" b="1" i="0" u="none" strike="noStrike" dirty="0">
                        <a:solidFill>
                          <a:srgbClr val="0000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97" marR="7097" marT="7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1 196 782,1</a:t>
                      </a:r>
                      <a:endParaRPr lang="ru-RU" sz="9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097" marR="7097" marT="7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</a:tr>
              <a:tr h="194691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Муниципальная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программа МО «Вельский муниципальный район» «Развитие  культуры и туризма на 2019-2021   годы»</a:t>
                      </a:r>
                      <a:endParaRPr lang="ru-RU" sz="900" b="1" i="0" u="none" strike="noStrike" dirty="0">
                        <a:solidFill>
                          <a:srgbClr val="0000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97" marR="7097" marT="7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170 514,4</a:t>
                      </a:r>
                      <a:endParaRPr lang="ru-RU" sz="9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097" marR="7097" marT="7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</a:tr>
              <a:tr h="17416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Муниципальная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программа МО «Вельский муниципальный район» «Адресная социальная поддержка населения на 2019 -2021годы»</a:t>
                      </a:r>
                      <a:endParaRPr lang="ru-RU" sz="900" b="0" i="0" u="none" strike="noStrike" dirty="0">
                        <a:solidFill>
                          <a:srgbClr val="0000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97" marR="7097" marT="7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250,0</a:t>
                      </a:r>
                      <a:endParaRPr lang="ru-RU" sz="9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097" marR="7097" marT="7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</a:tr>
              <a:tr h="240305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Муниципальная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программа МО «Вельский муниципальный район» «Развитие физической культуры и спорта  на 2019 -2021годы»</a:t>
                      </a:r>
                      <a:endParaRPr lang="ru-RU" sz="900" b="1" i="0" u="none" strike="noStrike" dirty="0">
                        <a:solidFill>
                          <a:srgbClr val="0000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97" marR="7097" marT="7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28 335,2</a:t>
                      </a:r>
                      <a:endParaRPr lang="ru-RU" sz="9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097" marR="7097" marT="7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</a:tr>
              <a:tr h="32130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Муниципальная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программа МО «Вельский муниципальный район» «Патриотическое воспитание  и повышение эффективности реализации молодежной политики  в Вельском районе» на 2019 -2021 годы»</a:t>
                      </a:r>
                      <a:endParaRPr lang="ru-RU" sz="900" b="1" i="0" u="none" strike="noStrike" dirty="0">
                        <a:solidFill>
                          <a:srgbClr val="0000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97" marR="7097" marT="7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250,0</a:t>
                      </a:r>
                      <a:endParaRPr lang="ru-RU" sz="9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097" marR="7097" marT="7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</a:tr>
              <a:tr h="320921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Муниципальная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программа МО «Вельский муниципальный район» «Обеспечение общественного порядка , профилактика  преступности, коррупции  на 2019-2021годы»</a:t>
                      </a:r>
                      <a:endParaRPr lang="ru-RU" sz="900" b="0" i="0" u="none" strike="noStrike" dirty="0">
                        <a:solidFill>
                          <a:srgbClr val="0000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97" marR="7097" marT="7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1 729,3</a:t>
                      </a:r>
                      <a:endParaRPr lang="ru-RU" sz="9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097" marR="7097" marT="7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</a:tr>
              <a:tr h="24069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Муниципальная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программа МО «Вельский муниципальный район» «Развитие агропромышленного комплекса   на 2019-2021годы»</a:t>
                      </a:r>
                      <a:endParaRPr lang="ru-RU" sz="900" b="0" i="0" u="none" strike="noStrike" dirty="0">
                        <a:solidFill>
                          <a:srgbClr val="0000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97" marR="7097" marT="7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80,0</a:t>
                      </a:r>
                      <a:endParaRPr lang="ru-RU" sz="9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097" marR="7097" marT="7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</a:tr>
              <a:tr h="320921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Муниципальная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программа МО «Вельский муниципальный район» «Развитие  территориального общественного самоуправления Вельского района»    на 2019-2021 годы»</a:t>
                      </a:r>
                      <a:endParaRPr lang="ru-RU" sz="900" b="0" i="0" u="none" strike="noStrike" dirty="0">
                        <a:solidFill>
                          <a:srgbClr val="0000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97" marR="7097" marT="7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10,6</a:t>
                      </a:r>
                      <a:endParaRPr lang="ru-RU" sz="9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097" marR="7097" marT="7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</a:tr>
              <a:tr h="31355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Муниципальная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программа МО «Вельский муниципальный район» «Автоматизация бюджетного процесса  в Вельском районе» на 2019-2021 годы»</a:t>
                      </a:r>
                      <a:endParaRPr lang="ru-RU" sz="900" b="0" i="0" u="none" strike="noStrike" dirty="0">
                        <a:solidFill>
                          <a:srgbClr val="0000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97" marR="7097" marT="7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600,0</a:t>
                      </a:r>
                      <a:endParaRPr lang="ru-RU" sz="9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097" marR="7097" marT="7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</a:tr>
              <a:tr h="32829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Муниципальная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программа МО «Вельский муниципальный район» «Поддержка в области дорожной деятельности и пассажирских автоперевозок» на 2017-2019 годы»</a:t>
                      </a:r>
                      <a:endParaRPr lang="ru-RU" sz="900" b="1" i="0" u="none" strike="noStrike" dirty="0">
                        <a:solidFill>
                          <a:srgbClr val="0000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97" marR="7097" marT="7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50 076,4</a:t>
                      </a:r>
                      <a:endParaRPr lang="ru-RU" sz="9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097" marR="7097" marT="7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</a:tr>
              <a:tr h="16073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Муниципальная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программа МО «Вельский муниципальный район» «Развитие торговли в Вельском районе» на 2019-2021 годы»</a:t>
                      </a:r>
                      <a:endParaRPr lang="ru-RU" sz="900" b="1" i="0" u="none" strike="noStrike" dirty="0">
                        <a:solidFill>
                          <a:srgbClr val="0000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97" marR="7097" marT="7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217,5</a:t>
                      </a:r>
                      <a:endParaRPr lang="ru-RU" sz="9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097" marR="7097" marT="7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</a:tr>
              <a:tr h="32065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Муниципальная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программа МО «Вельский муниципальный район» «Управление муниципальными финансами в МО «Вельский муниципальный район» на  2017-2021 годы»</a:t>
                      </a:r>
                      <a:endParaRPr lang="ru-RU" sz="900" b="1" i="0" u="none" strike="noStrike" dirty="0">
                        <a:solidFill>
                          <a:srgbClr val="0000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97" marR="7097" marT="7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25 340,7</a:t>
                      </a:r>
                      <a:endParaRPr lang="ru-RU" sz="9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097" marR="7097" marT="7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</a:tr>
              <a:tr h="320921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Муниципальная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программа МО «Вельский муниципальный район» «Обеспечение качественным, доступным жильём и объектами инфраструктуры населения Вельского муниципального района на 2019-2021 годы»</a:t>
                      </a:r>
                      <a:endParaRPr lang="ru-RU" sz="900" b="1" i="0" u="none" strike="noStrike" dirty="0">
                        <a:solidFill>
                          <a:srgbClr val="0000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97" marR="7097" marT="7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5035,0</a:t>
                      </a:r>
                      <a:endParaRPr lang="ru-RU" sz="9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097" marR="7097" marT="7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</a:tr>
              <a:tr h="30068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Муниципальная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программа МО «Вельский муниципальный район» «Жилищно-коммунальное хозяйство и благоустройство на 2019 -2021 годы»</a:t>
                      </a:r>
                      <a:endParaRPr lang="ru-RU" sz="900" b="1" i="0" u="none" strike="noStrike" dirty="0">
                        <a:solidFill>
                          <a:srgbClr val="0000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97" marR="7097" marT="7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400 654,8</a:t>
                      </a:r>
                      <a:endParaRPr lang="ru-RU" sz="9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097" marR="7097" marT="7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</a:tr>
              <a:tr h="219501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Муниципальная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программа МО «Вельский муниципальный район» «Обеспечение жильем молодых семей»   на 2019-2021 годы»</a:t>
                      </a:r>
                      <a:endParaRPr lang="ru-RU" sz="900" b="1" i="0" u="none" strike="noStrike" dirty="0">
                        <a:solidFill>
                          <a:srgbClr val="0000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97" marR="7097" marT="7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400,0</a:t>
                      </a:r>
                      <a:endParaRPr lang="ru-RU" sz="9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097" marR="7097" marT="7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</a:tr>
              <a:tr h="34211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Муниципальная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программа МО «Вельский муниципальный район» «Защита населения и территории Вельского района от чрезвычайных ситуаций, обеспечение пожарной безопасности на 2019-2021годы»</a:t>
                      </a:r>
                      <a:endParaRPr lang="ru-RU" sz="900" b="1" i="0" u="none" strike="noStrike" dirty="0">
                        <a:solidFill>
                          <a:srgbClr val="0000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97" marR="7097" marT="7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1 774,6</a:t>
                      </a:r>
                      <a:endParaRPr lang="ru-RU" sz="9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097" marR="7097" marT="7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</a:tr>
              <a:tr h="320921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Муниципальная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программа МО «Вельский муниципальный район» «Информационное обеспечение деятельности органов местного самоуправления муниципального образования «Вельский муниципальный район» на 2019-2021годы»</a:t>
                      </a:r>
                      <a:endParaRPr lang="ru-RU" sz="900" b="1" i="0" u="none" strike="noStrike" dirty="0">
                        <a:solidFill>
                          <a:srgbClr val="0000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97" marR="7097" marT="7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600,0</a:t>
                      </a:r>
                      <a:endParaRPr lang="ru-RU" sz="9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097" marR="7097" marT="7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</a:tr>
              <a:tr h="31355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Муниципальная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программа МО «Вельский муниципальный район» «Комплексное развитие сельских территорий  на 2019-2021годы»</a:t>
                      </a:r>
                      <a:endParaRPr lang="ru-RU" sz="900" b="1" i="0" u="none" strike="noStrike" dirty="0" smtClean="0">
                        <a:solidFill>
                          <a:srgbClr val="0000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1" i="0" u="none" strike="noStrike" dirty="0">
                        <a:solidFill>
                          <a:srgbClr val="0000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97" marR="7097" marT="7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9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097" marR="7097" marT="7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</a:tr>
              <a:tr h="46637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Муниципальная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программа МО «Вельский муниципальный район» «Охрана окружающей среды и безопасное обращение с отходами на территории МО  «Вельский муниципальный район» на 2019-2021годы»</a:t>
                      </a:r>
                      <a:endParaRPr lang="ru-RU" sz="900" b="1" i="0" u="none" strike="noStrike" dirty="0" smtClean="0">
                        <a:solidFill>
                          <a:srgbClr val="0000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1" i="0" u="none" strike="noStrike" dirty="0">
                        <a:solidFill>
                          <a:srgbClr val="0000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97" marR="7097" marT="7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30,0</a:t>
                      </a:r>
                      <a:endParaRPr lang="ru-RU" sz="9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097" marR="7097" marT="7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</a:tr>
              <a:tr h="328679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Муниципальная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программа МО «Вельский муниципальный район» «Поддержка социально-ориентированных некоммерческих организаций на 2018-2021 годы»</a:t>
                      </a:r>
                      <a:endParaRPr lang="ru-RU" sz="900" b="1" i="0" u="none" strike="noStrike" dirty="0">
                        <a:solidFill>
                          <a:srgbClr val="0000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97" marR="7097" marT="7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/>
                        </a:rPr>
                        <a:t>70,0</a:t>
                      </a:r>
                      <a:endParaRPr lang="ru-RU" sz="9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/>
                      </a:endParaRPr>
                    </a:p>
                  </a:txBody>
                  <a:tcPr marL="7097" marR="7097" marT="7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27000" y="1628775"/>
          <a:ext cx="5277802" cy="46933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2939"/>
                <a:gridCol w="2487329"/>
                <a:gridCol w="835743"/>
                <a:gridCol w="785997"/>
                <a:gridCol w="825794"/>
              </a:tblGrid>
              <a:tr h="58121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lang="ru-RU" sz="14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4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400" b="1" u="none" strike="noStrike" dirty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2022год</a:t>
                      </a:r>
                      <a:endParaRPr lang="ru-RU" sz="14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400" b="1" u="none" strike="noStrike" dirty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</a:tr>
              <a:tr h="27244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источников</a:t>
                      </a:r>
                      <a:endParaRPr lang="ru-RU" sz="14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35132,2</a:t>
                      </a:r>
                      <a:endParaRPr lang="ru-RU" sz="14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17 068,3</a:t>
                      </a:r>
                      <a:endParaRPr lang="ru-RU" sz="14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10 085,7</a:t>
                      </a:r>
                      <a:endParaRPr lang="ru-RU" sz="14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</a:tr>
              <a:tr h="54488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Кредиты кредитных организаций в валюте РФ</a:t>
                      </a:r>
                      <a:endParaRPr lang="ru-RU" sz="1400" b="0" i="0" u="none" strike="noStrike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35 000,0</a:t>
                      </a:r>
                      <a:endParaRPr lang="ru-RU" sz="14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17 000,0</a:t>
                      </a:r>
                      <a:endParaRPr lang="ru-RU" sz="14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10 000,0</a:t>
                      </a:r>
                      <a:endParaRPr lang="ru-RU" sz="14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</a:tr>
              <a:tr h="40168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b="0" i="0" u="none" strike="noStrike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770"/>
                        <a:buFont typeface="Times New Roman"/>
                        <a:buChar char="•"/>
                      </a:pPr>
                      <a:r>
                        <a:rPr lang="ru-RU" sz="1400" u="none" strike="noStrike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получение</a:t>
                      </a:r>
                      <a:endParaRPr lang="ru-RU" sz="770" b="0" i="0" u="none" strike="noStrike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154 649,6</a:t>
                      </a:r>
                      <a:endParaRPr lang="ru-RU" sz="14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116999,2</a:t>
                      </a:r>
                      <a:endParaRPr lang="ru-RU" sz="14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133 075,6</a:t>
                      </a:r>
                      <a:endParaRPr lang="ru-RU" sz="14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</a:tr>
              <a:tr h="4320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770"/>
                        <a:buFont typeface="Times New Roman"/>
                        <a:buChar char="•"/>
                      </a:pPr>
                      <a:r>
                        <a:rPr lang="ru-RU" sz="1400" u="none" strike="noStrike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погашение</a:t>
                      </a:r>
                      <a:endParaRPr lang="ru-RU" sz="770" b="0" i="0" u="none" strike="noStrike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119 649,6</a:t>
                      </a:r>
                      <a:endParaRPr lang="ru-RU" sz="14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99999,2</a:t>
                      </a:r>
                      <a:endParaRPr lang="ru-RU" sz="14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123075,6</a:t>
                      </a:r>
                      <a:endParaRPr lang="ru-RU" sz="14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</a:tr>
              <a:tr h="81732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0" i="0" u="none" strike="noStrike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Бюджетные кредиты от других бюджетов бюджетной системы РФ</a:t>
                      </a:r>
                      <a:endParaRPr lang="ru-RU" sz="1400" b="0" i="0" u="none" strike="noStrike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1400" u="none" strike="noStrike" dirty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1400" u="none" strike="noStrike" dirty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</a:tr>
              <a:tr h="34509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b="0" i="0" u="none" strike="noStrike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770"/>
                        <a:buFont typeface="Times New Roman"/>
                        <a:buChar char="•"/>
                      </a:pPr>
                      <a:r>
                        <a:rPr lang="ru-RU" sz="1400" u="none" strike="noStrike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получение</a:t>
                      </a:r>
                      <a:endParaRPr lang="ru-RU" sz="770" b="0" i="0" u="none" strike="noStrike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45000,0</a:t>
                      </a:r>
                      <a:endParaRPr lang="ru-RU" sz="14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45000,0</a:t>
                      </a:r>
                      <a:endParaRPr lang="ru-RU" sz="14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45000,0</a:t>
                      </a:r>
                      <a:endParaRPr lang="ru-RU" sz="14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</a:tr>
              <a:tr h="2724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770"/>
                        <a:buFont typeface="Arial"/>
                        <a:buChar char="•"/>
                      </a:pPr>
                      <a:r>
                        <a:rPr lang="ru-RU" sz="1400" u="none" strike="noStrike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погашение</a:t>
                      </a:r>
                      <a:endParaRPr lang="ru-RU" sz="770" b="0" i="0" u="none" strike="noStrike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45000,0</a:t>
                      </a:r>
                      <a:endParaRPr lang="ru-RU" sz="14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45000,0</a:t>
                      </a:r>
                      <a:endParaRPr lang="ru-RU" sz="14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45000,0</a:t>
                      </a:r>
                      <a:endParaRPr lang="ru-RU" sz="14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</a:tr>
              <a:tr h="102620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b="0" i="0" u="none" strike="noStrike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Изменение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остатков средств на счетах по учету средств бюджета</a:t>
                      </a:r>
                      <a:endParaRPr lang="ru-RU" sz="14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132,2</a:t>
                      </a:r>
                      <a:endParaRPr lang="ru-RU" sz="14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68,3</a:t>
                      </a:r>
                      <a:endParaRPr lang="ru-RU" sz="14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85,7</a:t>
                      </a:r>
                      <a:endParaRPr lang="ru-RU" sz="14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3FF"/>
                    </a:soli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2163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cap="all" dirty="0">
                <a:solidFill>
                  <a:srgbClr val="000099"/>
                </a:solidFill>
                <a:latin typeface="Arial Black" pitchFamily="34" charset="0"/>
                <a:cs typeface="Times New Roman" pitchFamily="18" charset="0"/>
              </a:rPr>
              <a:t>ДЕФИЦИТ БЮДЖЕТА, ИСТОЧНИКИ </a:t>
            </a:r>
            <a:r>
              <a:rPr lang="ru-RU" sz="1800" cap="all" dirty="0" smtClean="0">
                <a:solidFill>
                  <a:srgbClr val="000099"/>
                </a:solidFill>
                <a:latin typeface="Arial Black" pitchFamily="34" charset="0"/>
                <a:cs typeface="Times New Roman" pitchFamily="18" charset="0"/>
              </a:rPr>
              <a:t/>
            </a:r>
            <a:br>
              <a:rPr lang="ru-RU" sz="1800" cap="all" dirty="0" smtClean="0">
                <a:solidFill>
                  <a:srgbClr val="000099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1800" cap="all" dirty="0" smtClean="0">
                <a:solidFill>
                  <a:srgbClr val="000099"/>
                </a:solidFill>
                <a:latin typeface="Arial Black" pitchFamily="34" charset="0"/>
                <a:cs typeface="Times New Roman" pitchFamily="18" charset="0"/>
              </a:rPr>
              <a:t>ФИНАНСИРОВАНИЯ ДЕФИЦИТА БЮДЖЕТА  </a:t>
            </a:r>
            <a:endParaRPr lang="ru-RU" sz="1800" cap="all" dirty="0">
              <a:solidFill>
                <a:srgbClr val="000099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31807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662988" y="6581775"/>
            <a:ext cx="461962" cy="2762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/>
            <a:fld id="{A54EE410-FA4D-41E2-9686-807F80C02858}" type="slidenum">
              <a:rPr lang="ru-RU" smtClean="0">
                <a:solidFill>
                  <a:schemeClr val="tx2"/>
                </a:solidFill>
              </a:rPr>
              <a:pPr algn="l"/>
              <a:t>25</a:t>
            </a:fld>
            <a:endParaRPr lang="ru-RU" smtClean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59488" y="3927475"/>
            <a:ext cx="2616200" cy="203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Дефицит бюджета муниципального образования 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не должен превышать 10 %</a:t>
            </a:r>
            <a:r>
              <a:rPr lang="ru-RU" sz="1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утвержденного общего годового объема доходов бюджета муниципального образования без учета утвержденного объема безвозмездных поступлений.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7000" y="782638"/>
            <a:ext cx="8936038" cy="73818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При превышении расходов над доходами принимается решение об источниках покрытия  дефицита.  </a:t>
            </a:r>
          </a:p>
          <a:p>
            <a:pPr algn="just">
              <a:defRPr/>
            </a:pPr>
            <a:r>
              <a:rPr lang="ru-RU" sz="1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На </a:t>
            </a:r>
            <a:r>
              <a:rPr lang="ru-RU" sz="1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sz="1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годов привлечение кредитов </a:t>
            </a:r>
            <a:r>
              <a:rPr lang="ru-RU" sz="1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кредитных организаций </a:t>
            </a:r>
            <a:r>
              <a:rPr lang="ru-RU" sz="1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являются основным источником покрытия дефицита бюджета .</a:t>
            </a:r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5692775" y="1668463"/>
            <a:ext cx="3349625" cy="2070100"/>
          </a:xfrm>
          <a:prstGeom prst="wedgeRectCallout">
            <a:avLst>
              <a:gd name="adj1" fmla="val -59895"/>
              <a:gd name="adj2" fmla="val -16725"/>
            </a:avLst>
          </a:prstGeom>
          <a:solidFill>
            <a:srgbClr val="DDF3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Объем дефицита в </a:t>
            </a:r>
            <a:r>
              <a:rPr lang="ru-RU" sz="1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году запланирован в размере </a:t>
            </a:r>
            <a:r>
              <a:rPr lang="ru-RU" sz="1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35 132,2</a:t>
            </a:r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тыс. рублей </a:t>
            </a:r>
            <a:r>
              <a:rPr lang="ru-RU" sz="1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1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ru-RU" sz="1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 доходам без учета безвозмездных поступлений) с учетом разницы между полученными и погашенными бюджетными кредитами</a:t>
            </a:r>
            <a:endParaRPr lang="ru-RU" sz="1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8856984" cy="836712"/>
          </a:xfrm>
          <a:prstGeom prst="round2DiagRect">
            <a:avLst/>
          </a:prstGeom>
          <a:solidFill>
            <a:schemeClr val="accent1"/>
          </a:solidFill>
          <a:ln>
            <a:solidFill>
              <a:schemeClr val="accent2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ДИНАМИКА    ОБЪЕМА </a:t>
            </a:r>
            <a:br>
              <a:rPr lang="ru-RU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МУНИЦИПАЛЬНОГО   ДОЛГА</a:t>
            </a:r>
            <a:endParaRPr lang="ru-RU" sz="24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graphicFrame>
        <p:nvGraphicFramePr>
          <p:cNvPr id="10" name="Содержимое 11"/>
          <p:cNvGraphicFramePr>
            <a:graphicFrameLocks noGrp="1"/>
          </p:cNvGraphicFramePr>
          <p:nvPr>
            <p:ph idx="1"/>
          </p:nvPr>
        </p:nvGraphicFramePr>
        <p:xfrm>
          <a:off x="4762" y="1196975"/>
          <a:ext cx="8618538" cy="5229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Прямоугольная выноска 13"/>
          <p:cNvSpPr/>
          <p:nvPr/>
        </p:nvSpPr>
        <p:spPr>
          <a:xfrm>
            <a:off x="2843213" y="1484313"/>
            <a:ext cx="1008062" cy="360362"/>
          </a:xfrm>
          <a:prstGeom prst="wedgeRectCallout">
            <a:avLst>
              <a:gd name="adj1" fmla="val -18981"/>
              <a:gd name="adj2" fmla="val 111883"/>
            </a:avLst>
          </a:prstGeom>
          <a:gradFill flip="none" rotWithShape="1">
            <a:gsLst>
              <a:gs pos="0">
                <a:srgbClr val="33CCFF">
                  <a:shade val="30000"/>
                  <a:satMod val="115000"/>
                </a:srgbClr>
              </a:gs>
              <a:gs pos="50000">
                <a:srgbClr val="33CCFF">
                  <a:shade val="67500"/>
                  <a:satMod val="115000"/>
                </a:srgbClr>
              </a:gs>
              <a:gs pos="100000">
                <a:srgbClr val="33CCFF">
                  <a:shade val="100000"/>
                  <a:satMod val="115000"/>
                </a:srgbClr>
              </a:gs>
            </a:gsLst>
            <a:lin ang="18900000" scaled="1"/>
            <a:tileRect/>
          </a:gradFill>
          <a:ln w="9525">
            <a:solidFill>
              <a:srgbClr val="00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defRPr/>
            </a:pPr>
            <a:r>
              <a:rPr lang="ru-RU" sz="1200" b="1" dirty="0" smtClean="0">
                <a:solidFill>
                  <a:srgbClr val="0033CC"/>
                </a:solidFill>
                <a:latin typeface="Bookman Old Style" pitchFamily="18" charset="0"/>
              </a:rPr>
              <a:t>137 942,6</a:t>
            </a:r>
            <a:endParaRPr lang="ru-RU" sz="1200" b="1" dirty="0">
              <a:solidFill>
                <a:srgbClr val="0033CC"/>
              </a:solidFill>
              <a:latin typeface="Bookman Old Style" pitchFamily="18" charset="0"/>
            </a:endParaRPr>
          </a:p>
        </p:txBody>
      </p:sp>
      <p:sp>
        <p:nvSpPr>
          <p:cNvPr id="15" name="Прямоугольная выноска 14"/>
          <p:cNvSpPr/>
          <p:nvPr/>
        </p:nvSpPr>
        <p:spPr>
          <a:xfrm>
            <a:off x="6948488" y="1412875"/>
            <a:ext cx="1130300" cy="360363"/>
          </a:xfrm>
          <a:prstGeom prst="wedgeRectCallout">
            <a:avLst>
              <a:gd name="adj1" fmla="val -18981"/>
              <a:gd name="adj2" fmla="val 111883"/>
            </a:avLst>
          </a:prstGeom>
          <a:gradFill flip="none" rotWithShape="1">
            <a:gsLst>
              <a:gs pos="0">
                <a:srgbClr val="33CCFF">
                  <a:shade val="30000"/>
                  <a:satMod val="115000"/>
                </a:srgbClr>
              </a:gs>
              <a:gs pos="50000">
                <a:srgbClr val="33CCFF">
                  <a:shade val="67500"/>
                  <a:satMod val="115000"/>
                </a:srgbClr>
              </a:gs>
              <a:gs pos="100000">
                <a:srgbClr val="33CCFF">
                  <a:shade val="100000"/>
                  <a:satMod val="115000"/>
                </a:srgbClr>
              </a:gs>
            </a:gsLst>
            <a:lin ang="18900000" scaled="1"/>
            <a:tileRect/>
          </a:gradFill>
          <a:ln w="9525" cap="flat" cmpd="sng" algn="ctr">
            <a:solidFill>
              <a:srgbClr val="006699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defRPr/>
            </a:pPr>
            <a:r>
              <a:rPr lang="ru-RU" sz="1200" b="1" dirty="0" smtClean="0">
                <a:solidFill>
                  <a:srgbClr val="0033CC"/>
                </a:solidFill>
                <a:latin typeface="Bookman Old Style" pitchFamily="18" charset="0"/>
              </a:rPr>
              <a:t>200 074,8</a:t>
            </a:r>
            <a:endParaRPr lang="ru-RU" sz="1200" b="1" dirty="0">
              <a:solidFill>
                <a:srgbClr val="0033CC"/>
              </a:solidFill>
              <a:latin typeface="Bookman Old Style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956550" y="1052513"/>
            <a:ext cx="1187450" cy="360362"/>
          </a:xfrm>
          <a:prstGeom prst="roundRect">
            <a:avLst/>
          </a:prstGeom>
          <a:solidFill>
            <a:srgbClr val="0099FF"/>
          </a:solidFill>
          <a:ln w="9525" cap="flat" cmpd="sng" algn="ctr">
            <a:solidFill>
              <a:srgbClr val="3399FF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defRPr/>
            </a:pPr>
            <a:r>
              <a:rPr lang="ru-RU" sz="1400" b="1" dirty="0" smtClean="0">
                <a:solidFill>
                  <a:srgbClr val="DBF5F9">
                    <a:lumMod val="10000"/>
                  </a:srgbClr>
                </a:solidFill>
                <a:latin typeface="Book Antiqua" pitchFamily="18" charset="0"/>
              </a:rPr>
              <a:t>тыс. руб.</a:t>
            </a:r>
            <a:endParaRPr lang="ru-RU" sz="1400" b="1" dirty="0">
              <a:solidFill>
                <a:srgbClr val="DBF5F9">
                  <a:lumMod val="10000"/>
                </a:srgbClr>
              </a:solidFill>
              <a:latin typeface="Book Antiqua" pitchFamily="18" charset="0"/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971600" y="2132856"/>
            <a:ext cx="1872208" cy="3240360"/>
          </a:xfrm>
          <a:prstGeom prst="wedgeRound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400" dirty="0">
                <a:solidFill>
                  <a:srgbClr val="000099"/>
                </a:solidFill>
                <a:latin typeface="Book Antiqua" pitchFamily="18" charset="0"/>
              </a:rPr>
              <a:t>В </a:t>
            </a:r>
            <a:r>
              <a:rPr lang="ru-RU" sz="1400" dirty="0" smtClean="0">
                <a:solidFill>
                  <a:srgbClr val="000099"/>
                </a:solidFill>
                <a:latin typeface="Book Antiqua" pitchFamily="18" charset="0"/>
              </a:rPr>
              <a:t>2021-2023 </a:t>
            </a:r>
            <a:r>
              <a:rPr lang="ru-RU" sz="1400" dirty="0">
                <a:solidFill>
                  <a:srgbClr val="000099"/>
                </a:solidFill>
                <a:latin typeface="Book Antiqua" pitchFamily="18" charset="0"/>
              </a:rPr>
              <a:t>годах  </a:t>
            </a:r>
            <a:r>
              <a:rPr lang="ru-RU" sz="1400" dirty="0" smtClean="0">
                <a:solidFill>
                  <a:srgbClr val="000099"/>
                </a:solidFill>
                <a:latin typeface="Book Antiqua" pitchFamily="18" charset="0"/>
              </a:rPr>
              <a:t> ежегодно предусмотрена </a:t>
            </a:r>
            <a:r>
              <a:rPr lang="ru-RU" sz="1400" dirty="0">
                <a:solidFill>
                  <a:srgbClr val="000099"/>
                </a:solidFill>
                <a:latin typeface="Book Antiqua" pitchFamily="18" charset="0"/>
              </a:rPr>
              <a:t>сумма на обслуживание  муниципального долга в размере </a:t>
            </a:r>
            <a:r>
              <a:rPr lang="ru-RU" sz="1400" dirty="0" smtClean="0">
                <a:solidFill>
                  <a:srgbClr val="000099"/>
                </a:solidFill>
                <a:latin typeface="Book Antiqua" pitchFamily="18" charset="0"/>
              </a:rPr>
              <a:t> 11 043,4 тыс. </a:t>
            </a:r>
            <a:r>
              <a:rPr lang="ru-RU" sz="1400" dirty="0">
                <a:solidFill>
                  <a:srgbClr val="000099"/>
                </a:solidFill>
                <a:latin typeface="Book Antiqua" pitchFamily="18" charset="0"/>
              </a:rPr>
              <a:t>рублей</a:t>
            </a:r>
            <a:r>
              <a:rPr lang="ru-RU" dirty="0">
                <a:solidFill>
                  <a:srgbClr val="000099"/>
                </a:solidFill>
                <a:latin typeface="Book Antiqua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1773238"/>
            <a:ext cx="8686800" cy="2160587"/>
          </a:xfrm>
          <a:solidFill>
            <a:schemeClr val="accent1"/>
          </a:soli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Подготовлено управлением  по финансам и исполнению бюджета  администрации Вельского  муниципального  района</a:t>
            </a:r>
            <a:r>
              <a:rPr lang="ru-RU" sz="1200" b="1" dirty="0">
                <a:solidFill>
                  <a:srgbClr val="002060"/>
                </a:solidFill>
                <a:latin typeface="+mn-lt"/>
              </a:rPr>
              <a:t/>
            </a:r>
            <a:br>
              <a:rPr lang="ru-RU" sz="1200" b="1" dirty="0">
                <a:solidFill>
                  <a:srgbClr val="002060"/>
                </a:solidFill>
                <a:latin typeface="+mn-lt"/>
              </a:rPr>
            </a:br>
            <a:endParaRPr lang="ru-RU" sz="1200" b="1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Содержимое 14" descr="папка с лупой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23728" y="3284984"/>
            <a:ext cx="2016224" cy="1440160"/>
          </a:xfrm>
          <a:effectLst>
            <a:softEdge rad="112500"/>
          </a:effectLst>
        </p:spPr>
      </p:pic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07504" y="116632"/>
            <a:ext cx="8856984" cy="1440160"/>
          </a:xfrm>
          <a:prstGeom prst="round2Diag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0" hangingPunct="0">
              <a:defRPr/>
            </a:pPr>
            <a:r>
              <a:rPr lang="ru-RU" sz="1600" b="1" dirty="0">
                <a:solidFill>
                  <a:srgbClr val="0000CC"/>
                </a:solidFill>
                <a:latin typeface="Book Antiqua" pitchFamily="18" charset="0"/>
              </a:rPr>
              <a:t>	Бюджетный процесс – это деятельность органов государственной власти, 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внешней проверке, рассмотрению и утверждению бюджетной отчетности.</a:t>
            </a: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107504" y="5661248"/>
            <a:ext cx="8928992" cy="1080120"/>
          </a:xfrm>
          <a:prstGeom prst="round2Diag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0" hangingPunct="0">
              <a:defRPr/>
            </a:pPr>
            <a:r>
              <a:rPr lang="ru-RU" sz="1600" b="1" dirty="0">
                <a:solidFill>
                  <a:srgbClr val="0000CC"/>
                </a:solidFill>
                <a:latin typeface="Book Antiqua" pitchFamily="18" charset="0"/>
              </a:rPr>
              <a:t>	Ежегодно решением Собрания депутатов Вельского  муниципального  района  утверждается бюджет Вельского муниципального  района Архангельской  области.</a:t>
            </a:r>
          </a:p>
        </p:txBody>
      </p:sp>
      <p:sp>
        <p:nvSpPr>
          <p:cNvPr id="10" name="Блок-схема: узел 9"/>
          <p:cNvSpPr/>
          <p:nvPr/>
        </p:nvSpPr>
        <p:spPr>
          <a:xfrm>
            <a:off x="395288" y="3284538"/>
            <a:ext cx="647700" cy="673100"/>
          </a:xfrm>
          <a:prstGeom prst="flowChartConnector">
            <a:avLst/>
          </a:prstGeom>
          <a:solidFill>
            <a:srgbClr val="CCFF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3200" dirty="0">
                <a:solidFill>
                  <a:srgbClr val="0000CC"/>
                </a:solidFill>
              </a:rPr>
              <a:t>1</a:t>
            </a:r>
          </a:p>
        </p:txBody>
      </p:sp>
      <p:sp>
        <p:nvSpPr>
          <p:cNvPr id="11" name="Блок-схема: узел 10"/>
          <p:cNvSpPr/>
          <p:nvPr/>
        </p:nvSpPr>
        <p:spPr>
          <a:xfrm>
            <a:off x="2627313" y="2636838"/>
            <a:ext cx="649287" cy="673100"/>
          </a:xfrm>
          <a:prstGeom prst="flowChartConnector">
            <a:avLst/>
          </a:prstGeom>
          <a:solidFill>
            <a:srgbClr val="CCFF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3200" dirty="0">
                <a:solidFill>
                  <a:srgbClr val="0000CC"/>
                </a:solidFill>
              </a:rPr>
              <a:t>2</a:t>
            </a:r>
          </a:p>
        </p:txBody>
      </p:sp>
      <p:sp>
        <p:nvSpPr>
          <p:cNvPr id="13" name="Блок-схема: узел 12"/>
          <p:cNvSpPr/>
          <p:nvPr/>
        </p:nvSpPr>
        <p:spPr>
          <a:xfrm>
            <a:off x="5003800" y="2133600"/>
            <a:ext cx="647700" cy="673100"/>
          </a:xfrm>
          <a:prstGeom prst="flowChartConnector">
            <a:avLst/>
          </a:prstGeom>
          <a:solidFill>
            <a:srgbClr val="CCFF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3200" dirty="0">
                <a:solidFill>
                  <a:srgbClr val="0000CC"/>
                </a:solidFill>
              </a:rPr>
              <a:t>3</a:t>
            </a:r>
          </a:p>
        </p:txBody>
      </p:sp>
      <p:sp>
        <p:nvSpPr>
          <p:cNvPr id="14" name="Блок-схема: узел 13"/>
          <p:cNvSpPr/>
          <p:nvPr/>
        </p:nvSpPr>
        <p:spPr>
          <a:xfrm>
            <a:off x="7451725" y="1700213"/>
            <a:ext cx="649288" cy="673100"/>
          </a:xfrm>
          <a:prstGeom prst="flowChartConnector">
            <a:avLst/>
          </a:prstGeom>
          <a:solidFill>
            <a:srgbClr val="CCFF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3200" dirty="0">
                <a:solidFill>
                  <a:srgbClr val="0000CC"/>
                </a:solidFill>
              </a:rPr>
              <a:t>4</a:t>
            </a:r>
          </a:p>
        </p:txBody>
      </p:sp>
      <p:pic>
        <p:nvPicPr>
          <p:cNvPr id="16" name="Рисунок 15" descr="папк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4005064"/>
            <a:ext cx="1800200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исполнение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2996952"/>
            <a:ext cx="2160240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диаграмма с лупой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20272" y="2276872"/>
            <a:ext cx="2123728" cy="1608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28" name="TextBox 19"/>
          <p:cNvSpPr txBox="1">
            <a:spLocks noChangeArrowheads="1"/>
          </p:cNvSpPr>
          <p:nvPr/>
        </p:nvSpPr>
        <p:spPr bwMode="auto">
          <a:xfrm>
            <a:off x="0" y="5157788"/>
            <a:ext cx="248443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400" b="1">
                <a:solidFill>
                  <a:srgbClr val="0000CC"/>
                </a:solidFill>
              </a:rPr>
              <a:t>        Разработка и </a:t>
            </a:r>
          </a:p>
          <a:p>
            <a:pPr eaLnBrk="0" hangingPunct="0"/>
            <a:r>
              <a:rPr lang="ru-RU" sz="1400" b="1">
                <a:solidFill>
                  <a:srgbClr val="0000CC"/>
                </a:solidFill>
              </a:rPr>
              <a:t>составление проекта</a:t>
            </a:r>
          </a:p>
        </p:txBody>
      </p:sp>
      <p:sp>
        <p:nvSpPr>
          <p:cNvPr id="13329" name="TextBox 20"/>
          <p:cNvSpPr txBox="1">
            <a:spLocks noChangeArrowheads="1"/>
          </p:cNvSpPr>
          <p:nvPr/>
        </p:nvSpPr>
        <p:spPr bwMode="auto">
          <a:xfrm>
            <a:off x="2124075" y="4724400"/>
            <a:ext cx="23764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400"/>
              <a:t>        </a:t>
            </a:r>
            <a:r>
              <a:rPr lang="ru-RU" sz="1400" b="1">
                <a:solidFill>
                  <a:srgbClr val="0000CC"/>
                </a:solidFill>
              </a:rPr>
              <a:t>Рассмотрение и утверждение бюджета </a:t>
            </a:r>
          </a:p>
        </p:txBody>
      </p:sp>
      <p:pic>
        <p:nvPicPr>
          <p:cNvPr id="22" name="Рисунок 21" descr="ок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96136" y="2780928"/>
            <a:ext cx="659904" cy="6599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331" name="TextBox 22"/>
          <p:cNvSpPr txBox="1">
            <a:spLocks noChangeArrowheads="1"/>
          </p:cNvSpPr>
          <p:nvPr/>
        </p:nvSpPr>
        <p:spPr bwMode="auto">
          <a:xfrm>
            <a:off x="4716463" y="4292600"/>
            <a:ext cx="1511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400" b="1">
                <a:solidFill>
                  <a:srgbClr val="0000CC"/>
                </a:solidFill>
              </a:rPr>
              <a:t>Исполнение бюджета</a:t>
            </a:r>
          </a:p>
        </p:txBody>
      </p:sp>
      <p:sp>
        <p:nvSpPr>
          <p:cNvPr id="13332" name="TextBox 23"/>
          <p:cNvSpPr txBox="1">
            <a:spLocks noChangeArrowheads="1"/>
          </p:cNvSpPr>
          <p:nvPr/>
        </p:nvSpPr>
        <p:spPr bwMode="auto">
          <a:xfrm>
            <a:off x="6875463" y="3860800"/>
            <a:ext cx="2160587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ts val="1200"/>
              </a:lnSpc>
            </a:pPr>
            <a:r>
              <a:rPr lang="ru-RU" sz="1400" b="1">
                <a:solidFill>
                  <a:srgbClr val="0000CC"/>
                </a:solidFill>
              </a:rPr>
              <a:t>Контроль за исполнением бюджета  и утверждение отчета об исполнении бюджета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323528" y="0"/>
            <a:ext cx="8424936" cy="720080"/>
          </a:xfrm>
          <a:prstGeom prst="round2Diag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ЧТО   ТАКОЕ  БЮДЖЕТ</a:t>
            </a:r>
          </a:p>
        </p:txBody>
      </p:sp>
      <p:pic>
        <p:nvPicPr>
          <p:cNvPr id="12" name="Рисунок 11" descr="муниципальный бюджет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908720"/>
            <a:ext cx="2448272" cy="1872208"/>
          </a:xfrm>
          <a:prstGeom prst="rect">
            <a:avLst/>
          </a:prstGeom>
          <a:ln>
            <a:solidFill>
              <a:srgbClr val="008000"/>
            </a:solidFill>
          </a:ln>
          <a:effectLst>
            <a:softEdge rad="112500"/>
          </a:effectLst>
        </p:spPr>
      </p:pic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251520" y="2924944"/>
            <a:ext cx="8712968" cy="936104"/>
          </a:xfrm>
          <a:prstGeom prst="round2DiagRect">
            <a:avLst/>
          </a:prstGeom>
          <a:solidFill>
            <a:schemeClr val="accent1"/>
          </a:solidFill>
          <a:ln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0" hangingPunct="0">
              <a:defRPr/>
            </a:pPr>
            <a:r>
              <a:rPr lang="ru-RU" b="1" i="1" dirty="0">
                <a:solidFill>
                  <a:srgbClr val="0000CC"/>
                </a:solidFill>
                <a:latin typeface="Book Antiqua" pitchFamily="18" charset="0"/>
              </a:rPr>
              <a:t>БЮДЖЕТ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 .</a:t>
            </a:r>
            <a:endParaRPr lang="ru-RU" b="1" dirty="0">
              <a:solidFill>
                <a:srgbClr val="0000CC"/>
              </a:solidFill>
              <a:latin typeface="Book Antiqua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79512" y="908720"/>
            <a:ext cx="3096344" cy="1872208"/>
          </a:xfrm>
          <a:prstGeom prst="rect">
            <a:avLst/>
          </a:prstGeom>
          <a:gradFill flip="none" rotWithShape="1">
            <a:gsLst>
              <a:gs pos="0">
                <a:srgbClr val="0099FF">
                  <a:tint val="66000"/>
                  <a:satMod val="160000"/>
                </a:srgbClr>
              </a:gs>
              <a:gs pos="50000">
                <a:srgbClr val="0099FF">
                  <a:tint val="44500"/>
                  <a:satMod val="160000"/>
                </a:srgbClr>
              </a:gs>
              <a:gs pos="100000">
                <a:srgbClr val="0099FF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rgbClr val="0000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600" b="1" i="1" dirty="0">
                <a:solidFill>
                  <a:srgbClr val="0000CC"/>
                </a:solidFill>
                <a:latin typeface="Book Antiqua" pitchFamily="18" charset="0"/>
              </a:rPr>
              <a:t>ДОХОДЫ</a:t>
            </a:r>
          </a:p>
          <a:p>
            <a:pPr algn="ctr" eaLnBrk="0" hangingPunct="0">
              <a:defRPr/>
            </a:pPr>
            <a:r>
              <a:rPr lang="ru-RU" sz="1600" b="1" dirty="0">
                <a:solidFill>
                  <a:srgbClr val="0000CC"/>
                </a:solidFill>
                <a:latin typeface="Book Antiqua" pitchFamily="18" charset="0"/>
              </a:rPr>
              <a:t> это поступающие в бюджет денежные средства (налоговые, неналоговые доходы и безвозмездные поступления) </a:t>
            </a:r>
            <a:endParaRPr lang="ru-RU" sz="1600" dirty="0">
              <a:solidFill>
                <a:srgbClr val="0000CC"/>
              </a:solidFill>
              <a:latin typeface="Book Antiqua" pitchFamily="18" charset="0"/>
            </a:endParaRPr>
          </a:p>
        </p:txBody>
      </p:sp>
      <p:sp>
        <p:nvSpPr>
          <p:cNvPr id="28" name="Содержимое 27"/>
          <p:cNvSpPr>
            <a:spLocks noGrp="1"/>
          </p:cNvSpPr>
          <p:nvPr>
            <p:ph idx="1"/>
          </p:nvPr>
        </p:nvSpPr>
        <p:spPr>
          <a:xfrm>
            <a:off x="6012160" y="980728"/>
            <a:ext cx="2952327" cy="1871414"/>
          </a:xfrm>
          <a:gradFill flip="none" rotWithShape="1">
            <a:gsLst>
              <a:gs pos="0">
                <a:srgbClr val="0099FF">
                  <a:tint val="66000"/>
                  <a:satMod val="160000"/>
                </a:srgbClr>
              </a:gs>
              <a:gs pos="50000">
                <a:srgbClr val="0099FF">
                  <a:tint val="44500"/>
                  <a:satMod val="160000"/>
                </a:srgbClr>
              </a:gs>
              <a:gs pos="100000">
                <a:srgbClr val="0099FF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0000FF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47500" lnSpcReduction="20000"/>
          </a:bodyPr>
          <a:lstStyle/>
          <a:p>
            <a:pPr marL="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3400" b="1" i="1" dirty="0" smtClean="0">
                <a:solidFill>
                  <a:srgbClr val="0000CC"/>
                </a:solidFill>
                <a:latin typeface="Book Antiqua" pitchFamily="18" charset="0"/>
              </a:rPr>
              <a:t>РАСХОДЫ</a:t>
            </a:r>
            <a:r>
              <a:rPr lang="ru-RU" sz="3400" b="1" dirty="0" smtClean="0">
                <a:solidFill>
                  <a:srgbClr val="0000CC"/>
                </a:solidFill>
                <a:latin typeface="Book Antiqua" pitchFamily="18" charset="0"/>
              </a:rPr>
              <a:t> </a:t>
            </a:r>
          </a:p>
          <a:p>
            <a:pPr marL="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3400" b="1" dirty="0" smtClean="0">
                <a:solidFill>
                  <a:srgbClr val="0000CC"/>
                </a:solidFill>
                <a:latin typeface="Book Antiqua" pitchFamily="18" charset="0"/>
              </a:rPr>
              <a:t>это выплачиваемые из бюджета денежные средства (социальные выплаты населению, оказание муниципальных услуг, благоустройство, и другие)</a:t>
            </a:r>
          </a:p>
        </p:txBody>
      </p:sp>
      <p:pic>
        <p:nvPicPr>
          <p:cNvPr id="12303" name="Рисунок 28" descr="новые весы17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313" y="4121150"/>
            <a:ext cx="3744912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Блок-схема: магнитный диск 29"/>
          <p:cNvSpPr/>
          <p:nvPr/>
        </p:nvSpPr>
        <p:spPr>
          <a:xfrm>
            <a:off x="323528" y="4005064"/>
            <a:ext cx="2376264" cy="2736304"/>
          </a:xfrm>
          <a:prstGeom prst="flowChartMagneticDisk">
            <a:avLst/>
          </a:prstGeom>
          <a:gradFill flip="none" rotWithShape="1">
            <a:gsLst>
              <a:gs pos="0">
                <a:srgbClr val="00FF99">
                  <a:shade val="30000"/>
                  <a:satMod val="115000"/>
                </a:srgbClr>
              </a:gs>
              <a:gs pos="50000">
                <a:srgbClr val="00FF99">
                  <a:shade val="67500"/>
                  <a:satMod val="115000"/>
                </a:srgbClr>
              </a:gs>
              <a:gs pos="100000">
                <a:srgbClr val="00FF99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1600" b="1" dirty="0">
              <a:solidFill>
                <a:srgbClr val="0000CC"/>
              </a:solidFill>
              <a:latin typeface="Book Antiqua" pitchFamily="18" charset="0"/>
            </a:endParaRPr>
          </a:p>
          <a:p>
            <a:pPr algn="ctr" eaLnBrk="0" hangingPunct="0">
              <a:defRPr/>
            </a:pPr>
            <a:endParaRPr lang="ru-RU" sz="1600" b="1" dirty="0">
              <a:solidFill>
                <a:srgbClr val="0000CC"/>
              </a:solidFill>
              <a:latin typeface="Book Antiqua" pitchFamily="18" charset="0"/>
            </a:endParaRPr>
          </a:p>
          <a:p>
            <a:pPr algn="ctr" eaLnBrk="0" hangingPunct="0">
              <a:defRPr/>
            </a:pPr>
            <a:endParaRPr lang="ru-RU" sz="1600" b="1" dirty="0">
              <a:solidFill>
                <a:srgbClr val="0000CC"/>
              </a:solidFill>
              <a:latin typeface="Book Antiqua" pitchFamily="18" charset="0"/>
            </a:endParaRPr>
          </a:p>
          <a:p>
            <a:pPr algn="ctr" eaLnBrk="0" hangingPunct="0">
              <a:defRPr/>
            </a:pPr>
            <a:r>
              <a:rPr lang="ru-RU" sz="1600" b="1" dirty="0">
                <a:solidFill>
                  <a:srgbClr val="000099"/>
                </a:solidFill>
                <a:latin typeface="Book Antiqua" pitchFamily="18" charset="0"/>
              </a:rPr>
              <a:t>Превышение </a:t>
            </a:r>
          </a:p>
          <a:p>
            <a:pPr algn="ctr" eaLnBrk="0" hangingPunct="0">
              <a:defRPr/>
            </a:pPr>
            <a:r>
              <a:rPr lang="ru-RU" sz="1600" b="1" dirty="0">
                <a:solidFill>
                  <a:srgbClr val="000099"/>
                </a:solidFill>
                <a:latin typeface="Book Antiqua" pitchFamily="18" charset="0"/>
              </a:rPr>
              <a:t>доходов над расходами образует положительный остаток бюджета </a:t>
            </a:r>
          </a:p>
          <a:p>
            <a:pPr algn="ctr" eaLnBrk="0" hangingPunct="0">
              <a:defRPr/>
            </a:pPr>
            <a:r>
              <a:rPr lang="ru-RU" sz="1600" b="1" i="1" dirty="0">
                <a:solidFill>
                  <a:srgbClr val="000099"/>
                </a:solidFill>
                <a:latin typeface="Book Antiqua" pitchFamily="18" charset="0"/>
              </a:rPr>
              <a:t>ПРОФИЦИТ .</a:t>
            </a:r>
          </a:p>
          <a:p>
            <a:pPr algn="ctr" eaLnBrk="0" hangingPunct="0">
              <a:defRPr/>
            </a:pPr>
            <a:r>
              <a:rPr lang="ru-RU" sz="1600" b="1" dirty="0">
                <a:solidFill>
                  <a:srgbClr val="000099"/>
                </a:solidFill>
                <a:latin typeface="Book Antiqua" pitchFamily="18" charset="0"/>
              </a:rPr>
              <a:t>При </a:t>
            </a:r>
            <a:r>
              <a:rPr lang="ru-RU" sz="1600" b="1" dirty="0" err="1">
                <a:solidFill>
                  <a:srgbClr val="000099"/>
                </a:solidFill>
                <a:latin typeface="Book Antiqua" pitchFamily="18" charset="0"/>
              </a:rPr>
              <a:t>профиците</a:t>
            </a:r>
            <a:r>
              <a:rPr lang="ru-RU" sz="1600" b="1" dirty="0">
                <a:solidFill>
                  <a:srgbClr val="000099"/>
                </a:solidFill>
                <a:latin typeface="Book Antiqua" pitchFamily="18" charset="0"/>
              </a:rPr>
              <a:t> снижается долг и (или) растут</a:t>
            </a:r>
          </a:p>
          <a:p>
            <a:pPr algn="ctr" eaLnBrk="0" hangingPunct="0">
              <a:defRPr/>
            </a:pPr>
            <a:r>
              <a:rPr lang="ru-RU" sz="1600" b="1" dirty="0">
                <a:solidFill>
                  <a:srgbClr val="000099"/>
                </a:solidFill>
                <a:latin typeface="Book Antiqua" pitchFamily="18" charset="0"/>
              </a:rPr>
              <a:t> остатки.</a:t>
            </a:r>
          </a:p>
          <a:p>
            <a:pPr algn="ctr" eaLnBrk="0" hangingPunct="0">
              <a:defRPr/>
            </a:pPr>
            <a:endParaRPr lang="ru-RU" sz="1600" b="1" dirty="0">
              <a:solidFill>
                <a:srgbClr val="0000CC"/>
              </a:solidFill>
              <a:latin typeface="Book Antiqua" pitchFamily="18" charset="0"/>
            </a:endParaRPr>
          </a:p>
          <a:p>
            <a:pPr algn="ctr" eaLnBrk="0" hangingPunct="0">
              <a:defRPr/>
            </a:pPr>
            <a:endParaRPr lang="ru-RU" sz="1600" b="1" i="1" dirty="0">
              <a:solidFill>
                <a:srgbClr val="0000CC"/>
              </a:solidFill>
              <a:latin typeface="Book Antiqua" pitchFamily="18" charset="0"/>
            </a:endParaRPr>
          </a:p>
          <a:p>
            <a:pPr algn="ctr" eaLnBrk="0" hangingPunct="0">
              <a:defRPr/>
            </a:pPr>
            <a:endParaRPr lang="ru-RU" sz="1600" b="1" i="1" dirty="0">
              <a:solidFill>
                <a:srgbClr val="0000CC"/>
              </a:solidFill>
              <a:latin typeface="Book Antiqua" pitchFamily="18" charset="0"/>
            </a:endParaRPr>
          </a:p>
          <a:p>
            <a:pPr algn="ctr" eaLnBrk="0" hangingPunct="0">
              <a:defRPr/>
            </a:pPr>
            <a:endParaRPr lang="ru-RU" sz="1600" b="1" i="1" dirty="0">
              <a:solidFill>
                <a:srgbClr val="0000CC"/>
              </a:solidFill>
              <a:latin typeface="Book Antiqua" pitchFamily="18" charset="0"/>
            </a:endParaRPr>
          </a:p>
          <a:p>
            <a:pPr algn="ctr" eaLnBrk="0" hangingPunct="0">
              <a:defRPr/>
            </a:pPr>
            <a:endParaRPr lang="ru-RU" sz="1600" b="1" i="1" dirty="0">
              <a:solidFill>
                <a:srgbClr val="0000CC"/>
              </a:solidFill>
              <a:latin typeface="Book Antiqua" pitchFamily="18" charset="0"/>
            </a:endParaRPr>
          </a:p>
        </p:txBody>
      </p:sp>
      <p:sp>
        <p:nvSpPr>
          <p:cNvPr id="31" name="Блок-схема: магнитный диск 30"/>
          <p:cNvSpPr/>
          <p:nvPr/>
        </p:nvSpPr>
        <p:spPr>
          <a:xfrm>
            <a:off x="6516216" y="4005064"/>
            <a:ext cx="2376264" cy="2736304"/>
          </a:xfrm>
          <a:prstGeom prst="flowChartMagneticDisk">
            <a:avLst/>
          </a:prstGeom>
          <a:gradFill flip="none" rotWithShape="1">
            <a:gsLst>
              <a:gs pos="0">
                <a:srgbClr val="00FF99">
                  <a:shade val="30000"/>
                  <a:satMod val="115000"/>
                </a:srgbClr>
              </a:gs>
              <a:gs pos="50000">
                <a:srgbClr val="00FF99">
                  <a:shade val="67500"/>
                  <a:satMod val="115000"/>
                </a:srgbClr>
              </a:gs>
              <a:gs pos="100000">
                <a:srgbClr val="00FF99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600" b="1" dirty="0">
                <a:solidFill>
                  <a:srgbClr val="000099"/>
                </a:solidFill>
                <a:latin typeface="Book Antiqua" pitchFamily="18" charset="0"/>
              </a:rPr>
              <a:t>Если расходная </a:t>
            </a:r>
          </a:p>
          <a:p>
            <a:pPr algn="ctr" eaLnBrk="0" hangingPunct="0">
              <a:defRPr/>
            </a:pPr>
            <a:r>
              <a:rPr lang="ru-RU" sz="1600" b="1" dirty="0">
                <a:solidFill>
                  <a:srgbClr val="000099"/>
                </a:solidFill>
                <a:latin typeface="Book Antiqua" pitchFamily="18" charset="0"/>
              </a:rPr>
              <a:t>часть бюджета превышает доходную, то бюджет формируется с </a:t>
            </a:r>
            <a:r>
              <a:rPr lang="ru-RU" sz="1600" b="1" i="1" dirty="0">
                <a:solidFill>
                  <a:srgbClr val="000099"/>
                </a:solidFill>
                <a:latin typeface="Book Antiqua" pitchFamily="18" charset="0"/>
              </a:rPr>
              <a:t>ДЕФИЦИТОМ . </a:t>
            </a:r>
            <a:r>
              <a:rPr lang="ru-RU" sz="1600" b="1" dirty="0">
                <a:solidFill>
                  <a:srgbClr val="000099"/>
                </a:solidFill>
                <a:latin typeface="Book Antiqua" pitchFamily="18" charset="0"/>
              </a:rPr>
              <a:t>При дефиците растет долг и (или) снижаются остатки.</a:t>
            </a:r>
          </a:p>
          <a:p>
            <a:pPr algn="ctr" eaLnBrk="0" hangingPunct="0">
              <a:defRPr/>
            </a:pPr>
            <a:endParaRPr lang="ru-RU" sz="1600" b="1" i="1" dirty="0">
              <a:solidFill>
                <a:srgbClr val="0000CC"/>
              </a:solidFill>
              <a:latin typeface="Book Antiqua" pitchFamily="18" charset="0"/>
            </a:endParaRPr>
          </a:p>
          <a:p>
            <a:pPr algn="ctr" eaLnBrk="0" hangingPunct="0">
              <a:defRPr/>
            </a:pPr>
            <a:endParaRPr lang="ru-RU" sz="1600" i="1" dirty="0">
              <a:solidFill>
                <a:srgbClr val="0000CC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" descr="https://www.uni-los.ru/assets/manager/images/raioni/arhangelsk/velsk/karta_velskogo_raion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1412875"/>
            <a:ext cx="539115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Схема 6"/>
          <p:cNvGraphicFramePr/>
          <p:nvPr/>
        </p:nvGraphicFramePr>
        <p:xfrm>
          <a:off x="6588224" y="1700808"/>
          <a:ext cx="2555776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Схема 8"/>
          <p:cNvGraphicFramePr/>
          <p:nvPr/>
        </p:nvGraphicFramePr>
        <p:xfrm>
          <a:off x="323528" y="1268760"/>
          <a:ext cx="2520280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1" name="Схема 10"/>
          <p:cNvGraphicFramePr/>
          <p:nvPr/>
        </p:nvGraphicFramePr>
        <p:xfrm>
          <a:off x="179512" y="5013176"/>
          <a:ext cx="2376264" cy="17043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4" name="Схема 13"/>
          <p:cNvGraphicFramePr/>
          <p:nvPr/>
        </p:nvGraphicFramePr>
        <p:xfrm>
          <a:off x="6228184" y="5013176"/>
          <a:ext cx="2664296" cy="17043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404813"/>
            <a:ext cx="8305800" cy="863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107950" y="0"/>
            <a:ext cx="8928100" cy="1557338"/>
          </a:xfrm>
          <a:prstGeom prst="horizontalScroll">
            <a:avLst/>
          </a:prstGeom>
          <a:solidFill>
            <a:schemeClr val="accent1"/>
          </a:solidFill>
          <a:ln>
            <a:solidFill>
              <a:srgbClr val="00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Вельский  муниципальный район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19256" cy="980728"/>
          </a:xfrm>
          <a:prstGeom prst="round2Diag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ОСНОВНЫЕ ПОКАЗАТЕЛИ ПРОГНОЗА СОЦИАЛЬНО-ЭКОНОМИЧЕСКОГО РАЗВИТИЯ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67544" y="1412776"/>
          <a:ext cx="8568952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539552" y="1700808"/>
          <a:ext cx="8208912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7415" name="TextBox 7"/>
          <p:cNvSpPr txBox="1">
            <a:spLocks noChangeArrowheads="1"/>
          </p:cNvSpPr>
          <p:nvPr/>
        </p:nvSpPr>
        <p:spPr bwMode="auto">
          <a:xfrm>
            <a:off x="4140200" y="1268413"/>
            <a:ext cx="7762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1200" b="1" u="sng">
                <a:solidFill>
                  <a:srgbClr val="000099"/>
                </a:solidFill>
              </a:rPr>
              <a:t>2019 год</a:t>
            </a:r>
          </a:p>
          <a:p>
            <a:pPr eaLnBrk="0" hangingPunct="0"/>
            <a:r>
              <a:rPr lang="ru-RU" sz="1200" b="1">
                <a:solidFill>
                  <a:srgbClr val="000099"/>
                </a:solidFill>
              </a:rPr>
              <a:t>  (факт)</a:t>
            </a:r>
          </a:p>
        </p:txBody>
      </p:sp>
      <p:sp>
        <p:nvSpPr>
          <p:cNvPr id="17416" name="TextBox 8"/>
          <p:cNvSpPr txBox="1">
            <a:spLocks noChangeArrowheads="1"/>
          </p:cNvSpPr>
          <p:nvPr/>
        </p:nvSpPr>
        <p:spPr bwMode="auto">
          <a:xfrm>
            <a:off x="4932363" y="1268413"/>
            <a:ext cx="8223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1200" b="1" u="sng">
                <a:solidFill>
                  <a:srgbClr val="000099"/>
                </a:solidFill>
              </a:rPr>
              <a:t> 2020 год</a:t>
            </a:r>
          </a:p>
          <a:p>
            <a:pPr eaLnBrk="0" hangingPunct="0"/>
            <a:r>
              <a:rPr lang="ru-RU" sz="1200" b="1">
                <a:solidFill>
                  <a:srgbClr val="000099"/>
                </a:solidFill>
              </a:rPr>
              <a:t>(оценка)</a:t>
            </a:r>
          </a:p>
        </p:txBody>
      </p:sp>
      <p:sp>
        <p:nvSpPr>
          <p:cNvPr id="17417" name="TextBox 9"/>
          <p:cNvSpPr txBox="1">
            <a:spLocks noChangeArrowheads="1"/>
          </p:cNvSpPr>
          <p:nvPr/>
        </p:nvSpPr>
        <p:spPr bwMode="auto">
          <a:xfrm>
            <a:off x="5795963" y="1268413"/>
            <a:ext cx="8953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1200" b="1" u="sng">
                <a:solidFill>
                  <a:srgbClr val="000099"/>
                </a:solidFill>
              </a:rPr>
              <a:t>  2021год</a:t>
            </a:r>
          </a:p>
          <a:p>
            <a:pPr eaLnBrk="0" hangingPunct="0"/>
            <a:r>
              <a:rPr lang="ru-RU" sz="1200" b="1">
                <a:solidFill>
                  <a:srgbClr val="000099"/>
                </a:solidFill>
              </a:rPr>
              <a:t>(прогноз)</a:t>
            </a:r>
          </a:p>
        </p:txBody>
      </p:sp>
      <p:sp>
        <p:nvSpPr>
          <p:cNvPr id="17418" name="TextBox 10"/>
          <p:cNvSpPr txBox="1">
            <a:spLocks noChangeArrowheads="1"/>
          </p:cNvSpPr>
          <p:nvPr/>
        </p:nvSpPr>
        <p:spPr bwMode="auto">
          <a:xfrm>
            <a:off x="6659563" y="1268413"/>
            <a:ext cx="8953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1200" b="1" u="sng">
                <a:solidFill>
                  <a:srgbClr val="000099"/>
                </a:solidFill>
              </a:rPr>
              <a:t>  2022 год</a:t>
            </a:r>
          </a:p>
          <a:p>
            <a:pPr eaLnBrk="0" hangingPunct="0"/>
            <a:r>
              <a:rPr lang="ru-RU" sz="1200" b="1">
                <a:solidFill>
                  <a:srgbClr val="000099"/>
                </a:solidFill>
              </a:rPr>
              <a:t>(прогноз)</a:t>
            </a:r>
          </a:p>
        </p:txBody>
      </p:sp>
      <p:sp>
        <p:nvSpPr>
          <p:cNvPr id="17419" name="TextBox 11"/>
          <p:cNvSpPr txBox="1">
            <a:spLocks noChangeArrowheads="1"/>
          </p:cNvSpPr>
          <p:nvPr/>
        </p:nvSpPr>
        <p:spPr bwMode="auto">
          <a:xfrm>
            <a:off x="7451725" y="1268413"/>
            <a:ext cx="8953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1200" b="1" u="sng">
                <a:solidFill>
                  <a:srgbClr val="000099"/>
                </a:solidFill>
              </a:rPr>
              <a:t>  2023 год</a:t>
            </a:r>
          </a:p>
          <a:p>
            <a:pPr eaLnBrk="0" hangingPunct="0"/>
            <a:r>
              <a:rPr lang="ru-RU" sz="1200" b="1">
                <a:solidFill>
                  <a:srgbClr val="000099"/>
                </a:solidFill>
              </a:rPr>
              <a:t>(прогноз)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ъект 4"/>
          <p:cNvSpPr>
            <a:spLocks noGrp="1"/>
          </p:cNvSpPr>
          <p:nvPr>
            <p:ph idx="1"/>
          </p:nvPr>
        </p:nvSpPr>
        <p:spPr>
          <a:xfrm>
            <a:off x="250825" y="620713"/>
            <a:ext cx="8642350" cy="5976937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altLang="ru-RU" sz="2800" b="1" smtClean="0">
                <a:solidFill>
                  <a:srgbClr val="000099"/>
                </a:solidFill>
              </a:rPr>
              <a:t>              </a:t>
            </a:r>
            <a:r>
              <a:rPr lang="ru-RU" altLang="ru-RU" sz="3400" b="1" smtClean="0">
                <a:solidFill>
                  <a:srgbClr val="000099"/>
                </a:solidFill>
              </a:rPr>
              <a:t>Уважаемые жители Вельского  	  		муниципального  района</a:t>
            </a:r>
          </a:p>
          <a:p>
            <a:pPr marL="0" indent="0" eaLnBrk="1" hangingPunct="1">
              <a:lnSpc>
                <a:spcPct val="80000"/>
              </a:lnSpc>
            </a:pPr>
            <a:endParaRPr lang="ru-RU" altLang="ru-RU" sz="2800" b="1" smtClean="0">
              <a:solidFill>
                <a:srgbClr val="000099"/>
              </a:solidFill>
            </a:endParaRPr>
          </a:p>
          <a:p>
            <a:pPr marL="0" indent="0" eaLnBrk="1" hangingPunct="1">
              <a:lnSpc>
                <a:spcPct val="80000"/>
              </a:lnSpc>
            </a:pPr>
            <a:endParaRPr lang="ru-RU" altLang="ru-RU" sz="1500" smtClean="0"/>
          </a:p>
        </p:txBody>
      </p:sp>
      <p:pic>
        <p:nvPicPr>
          <p:cNvPr id="3" name="Рисунок 2" descr="для введен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924944"/>
            <a:ext cx="3456384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059113" y="1628775"/>
            <a:ext cx="5545137" cy="4824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0" hangingPunct="0">
              <a:defRPr/>
            </a:pPr>
            <a:r>
              <a:rPr lang="ru-RU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«Бюджет для граждан» познакомит Вас с положениями  важнейшего финансового документа муниципального образования «Вельский муниципальный район» Архангельской области   - бюджетом  муниципального района. </a:t>
            </a:r>
          </a:p>
          <a:p>
            <a:pPr algn="just" eaLnBrk="0" hangingPunct="0">
              <a:defRPr/>
            </a:pPr>
            <a:endParaRPr lang="ru-RU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defRPr/>
            </a:pPr>
            <a:r>
              <a:rPr lang="ru-RU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Каждый житель Вельского района является участником формирования бюджета с одной стороны, как налогоплательщик, наполняя доходы бюджета, с другой — он получает часть расходов как потребитель общественных услуг.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179512" y="188640"/>
            <a:ext cx="8712968" cy="720080"/>
          </a:xfrm>
          <a:prstGeom prst="round2DiagRect">
            <a:avLst/>
          </a:prstGeom>
          <a:solidFill>
            <a:schemeClr val="accent1"/>
          </a:solidFill>
          <a:ln>
            <a:solidFill>
              <a:schemeClr val="accent2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45720" tIns="0" rIns="45720" bIns="0" anchor="ctr"/>
          <a:lstStyle/>
          <a:p>
            <a:pPr algn="ctr" eaLnBrk="0" hangingPunct="0">
              <a:defRPr/>
            </a:pPr>
            <a:r>
              <a:rPr 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ПОКАЗАТЕЛИ  ДОХОДОВ   И  РАСХОДОВ  БЮДЖЕТА</a:t>
            </a:r>
          </a:p>
          <a:p>
            <a:pPr algn="ctr" eaLnBrk="0" hangingPunct="0">
              <a:defRPr/>
            </a:pPr>
            <a:r>
              <a:rPr 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 2021-2023 гг.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79512" y="980728"/>
          <a:ext cx="8856984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7956550" y="549275"/>
            <a:ext cx="1187450" cy="35877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solidFill>
              <a:srgbClr val="0066FF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defRPr/>
            </a:pPr>
            <a:r>
              <a:rPr lang="ru-RU" sz="1400" b="1" dirty="0" smtClean="0">
                <a:solidFill>
                  <a:srgbClr val="DBF5F9">
                    <a:lumMod val="10000"/>
                  </a:srgbClr>
                </a:solidFill>
                <a:latin typeface="Book Antiqua" pitchFamily="18" charset="0"/>
              </a:rPr>
              <a:t> рублей</a:t>
            </a:r>
            <a:endParaRPr lang="ru-RU" sz="1400" b="1" dirty="0">
              <a:solidFill>
                <a:srgbClr val="DBF5F9">
                  <a:lumMod val="10000"/>
                </a:srgbClr>
              </a:solidFill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291264" cy="660688"/>
          </a:xfr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dirty="0" smtClean="0">
                <a:solidFill>
                  <a:srgbClr val="0000FF"/>
                </a:solidFill>
                <a:latin typeface="Book Antiqua" pitchFamily="18" charset="0"/>
              </a:rPr>
              <a:t>Основы для формирования проекта бюджета на 2017 год и на плановый период 2018 и 2019 годов</a:t>
            </a:r>
            <a:endParaRPr lang="ru-RU" sz="1800" dirty="0">
              <a:solidFill>
                <a:srgbClr val="0000FF"/>
              </a:solidFill>
              <a:latin typeface="Book Antiqu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124744"/>
          <a:ext cx="822960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428625" y="1412875"/>
            <a:ext cx="8286750" cy="1588"/>
          </a:xfrm>
          <a:prstGeom prst="line">
            <a:avLst/>
          </a:prstGeom>
          <a:ln w="12700">
            <a:solidFill>
              <a:schemeClr val="accent4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468313" y="6092825"/>
            <a:ext cx="8207375" cy="649288"/>
          </a:xfrm>
          <a:prstGeom prst="round2DiagRect">
            <a:avLst/>
          </a:prstGeom>
          <a:solidFill>
            <a:schemeClr val="accent1">
              <a:lumMod val="75000"/>
            </a:schemeClr>
          </a:solidFill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b="1" dirty="0">
                <a:solidFill>
                  <a:srgbClr val="000099"/>
                </a:solidFill>
                <a:latin typeface="Book Antiqua" pitchFamily="18" charset="0"/>
              </a:rPr>
              <a:t>Бюджет сформирован в программном формате. Всего  утверждено  22  муниципальные  программы .</a:t>
            </a: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395536" y="260648"/>
            <a:ext cx="8424936" cy="720080"/>
          </a:xfrm>
          <a:prstGeom prst="round2Diag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ОСНОВЫ ДЛЯ СОСТАВЛЕНИЯ ПРОЕКТА БЮДЖЕТА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19646</TotalTime>
  <Words>3414</Words>
  <Application>Microsoft Office PowerPoint</Application>
  <PresentationFormat>Экран (4:3)</PresentationFormat>
  <Paragraphs>563</Paragraphs>
  <Slides>27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ОСНОВНЫЕ ПОКАЗАТЕЛИ ПРОГНОЗА СОЦИАЛЬНО-ЭКОНОМИЧЕСКОГО РАЗВИТИЯ</vt:lpstr>
      <vt:lpstr>Слайд 7</vt:lpstr>
      <vt:lpstr>Слайд 8</vt:lpstr>
      <vt:lpstr>Основы для формирования проекта бюджета на 2017 год и на плановый период 2018 и 2019 годов</vt:lpstr>
      <vt:lpstr> ОСНОВНЫЕ  НАПРАВЛЕНИЯ  НАЛОГОВОЙ       ПОЛИТИКИ  </vt:lpstr>
      <vt:lpstr> ОСНОВНЫЕ НАПРАВЛЕНИЯ   БЮДЖЕТНОЙ ПОЛИТИКИ  </vt:lpstr>
      <vt:lpstr>ОСНОВНЫЕ  ПАРАМЕТРЫ  БЮДЖЕТА   НА  2021-2023 ГОДЫ </vt:lpstr>
      <vt:lpstr>ДОХОДЫ  БЮДЖЕТА </vt:lpstr>
      <vt:lpstr>Слайд 14</vt:lpstr>
      <vt:lpstr>Слайд 15</vt:lpstr>
      <vt:lpstr>Слайд 16</vt:lpstr>
      <vt:lpstr>Слайд 17</vt:lpstr>
      <vt:lpstr>Слайд 18</vt:lpstr>
      <vt:lpstr>Слайд 19</vt:lpstr>
      <vt:lpstr>Структура расходов бюджета на 2021 год и плановый период  2022и 2023 годов</vt:lpstr>
      <vt:lpstr>Муниципальные программы Вельского муниципального  района</vt:lpstr>
      <vt:lpstr>РАСХОДЫ бюджетных средств  в рамках муниципальных  программ  на 2021 год- 1 710 870,4 тыс.рублей</vt:lpstr>
      <vt:lpstr>РАСХОДЫ бюджетных средств  в рамках муниципальных  программ  на 2022 год-1 771 401,0 тыс.рублей</vt:lpstr>
      <vt:lpstr>РАСХОДЫ бюджетных средств  в рамках муниципальных  программ  на 2023 год-1 882 750,6 тыс.рублей</vt:lpstr>
      <vt:lpstr>ДЕФИЦИТ БЮДЖЕТА, ИСТОЧНИКИ  ФИНАНСИРОВАНИЯ ДЕФИЦИТА БЮДЖЕТА  </vt:lpstr>
      <vt:lpstr>ДИНАМИКА    ОБЪЕМА  МУНИЦИПАЛЬНОГО   ДОЛГА</vt:lpstr>
      <vt:lpstr>Подготовлено управлением  по финансам и исполнению бюджета  администрации Вельского  муниципального  района </vt:lpstr>
    </vt:vector>
  </TitlesOfParts>
  <Company>Финуправление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бюджета муниципального образования «Котлас» на 2008 год</dc:title>
  <dc:creator>Милохина В.В.</dc:creator>
  <cp:lastModifiedBy>Администратор</cp:lastModifiedBy>
  <cp:revision>694</cp:revision>
  <dcterms:created xsi:type="dcterms:W3CDTF">2007-11-08T14:30:10Z</dcterms:created>
  <dcterms:modified xsi:type="dcterms:W3CDTF">2020-11-16T07:18:49Z</dcterms:modified>
</cp:coreProperties>
</file>